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2" r:id="rId3"/>
    <p:sldId id="264" r:id="rId4"/>
    <p:sldId id="492" r:id="rId5"/>
    <p:sldId id="535" r:id="rId6"/>
    <p:sldId id="536" r:id="rId7"/>
    <p:sldId id="540" r:id="rId8"/>
    <p:sldId id="516" r:id="rId9"/>
    <p:sldId id="541" r:id="rId10"/>
    <p:sldId id="542" r:id="rId11"/>
    <p:sldId id="520" r:id="rId12"/>
    <p:sldId id="551" r:id="rId13"/>
    <p:sldId id="522" r:id="rId14"/>
    <p:sldId id="546" r:id="rId15"/>
    <p:sldId id="553" r:id="rId16"/>
    <p:sldId id="548" r:id="rId17"/>
    <p:sldId id="549" r:id="rId18"/>
    <p:sldId id="294" r:id="rId19"/>
    <p:sldId id="524" r:id="rId20"/>
    <p:sldId id="525" r:id="rId21"/>
    <p:sldId id="526" r:id="rId22"/>
    <p:sldId id="527" r:id="rId23"/>
    <p:sldId id="528" r:id="rId24"/>
    <p:sldId id="550" r:id="rId25"/>
    <p:sldId id="552" r:id="rId26"/>
    <p:sldId id="52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E45C5A-C136-4079-A4CB-DA5EBFD5E3F1}">
          <p14:sldIdLst>
            <p14:sldId id="256"/>
            <p14:sldId id="292"/>
            <p14:sldId id="264"/>
            <p14:sldId id="492"/>
            <p14:sldId id="535"/>
            <p14:sldId id="536"/>
            <p14:sldId id="540"/>
            <p14:sldId id="516"/>
            <p14:sldId id="541"/>
            <p14:sldId id="542"/>
            <p14:sldId id="520"/>
            <p14:sldId id="551"/>
            <p14:sldId id="522"/>
            <p14:sldId id="546"/>
            <p14:sldId id="553"/>
            <p14:sldId id="548"/>
            <p14:sldId id="549"/>
          </p14:sldIdLst>
        </p14:section>
        <p14:section name="Summary Section" id="{963EAE12-7357-432A-A444-14819D0E5CC3}">
          <p14:sldIdLst/>
        </p14:section>
        <p14:section name="Section 1" id="{98F00FE3-6832-4B9F-A510-5B9D0CD6D76C}">
          <p14:sldIdLst>
            <p14:sldId id="294"/>
            <p14:sldId id="524"/>
            <p14:sldId id="525"/>
            <p14:sldId id="526"/>
            <p14:sldId id="527"/>
            <p14:sldId id="528"/>
            <p14:sldId id="550"/>
            <p14:sldId id="552"/>
            <p14:sldId id="5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91D"/>
    <a:srgbClr val="A2C71B"/>
    <a:srgbClr val="9CE43C"/>
    <a:srgbClr val="BCE32D"/>
    <a:srgbClr val="A9E838"/>
    <a:srgbClr val="9CC01A"/>
    <a:srgbClr val="C4E646"/>
    <a:srgbClr val="D68119"/>
    <a:srgbClr val="B3DC1E"/>
    <a:srgbClr val="BEE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0" autoAdjust="0"/>
    <p:restoredTop sz="88453" autoAdjust="0"/>
  </p:normalViewPr>
  <p:slideViewPr>
    <p:cSldViewPr snapToGrid="0" snapToObjects="1">
      <p:cViewPr varScale="1">
        <p:scale>
          <a:sx n="57" d="100"/>
          <a:sy n="57" d="100"/>
        </p:scale>
        <p:origin x="11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1BB6F-B303-494B-AE25-9DE7A066E5C7}" type="doc">
      <dgm:prSet loTypeId="urn:microsoft.com/office/officeart/2005/8/layout/hChevron3" loCatId="process" qsTypeId="urn:microsoft.com/office/officeart/2005/8/quickstyle/simple1" qsCatId="simple" csTypeId="urn:microsoft.com/office/officeart/2005/8/colors/colorful2" csCatId="colorful" phldr="1"/>
      <dgm:spPr/>
    </dgm:pt>
    <dgm:pt modelId="{F80DF8D1-DC8A-49BD-9046-6581D06AC16A}">
      <dgm:prSet phldrT="[Text]" custT="1"/>
      <dgm:spPr>
        <a:solidFill>
          <a:schemeClr val="accent2">
            <a:hueOff val="0"/>
            <a:satOff val="0"/>
            <a:lumOff val="0"/>
            <a:alpha val="75000"/>
          </a:schemeClr>
        </a:solidFill>
      </dgm:spPr>
      <dgm:t>
        <a:bodyPr/>
        <a:lstStyle/>
        <a:p>
          <a:r>
            <a:rPr lang="en-US" sz="3000" b="1" dirty="0">
              <a:solidFill>
                <a:schemeClr val="tx1"/>
              </a:solidFill>
            </a:rPr>
            <a:t>Malnutrition</a:t>
          </a:r>
        </a:p>
      </dgm:t>
    </dgm:pt>
    <dgm:pt modelId="{15AFBD9B-AFB3-4F18-AEFA-2A8F178B03B6}" type="parTrans" cxnId="{4EABAE28-8D36-4B68-B608-13C199E28FC4}">
      <dgm:prSet/>
      <dgm:spPr/>
      <dgm:t>
        <a:bodyPr/>
        <a:lstStyle/>
        <a:p>
          <a:endParaRPr lang="en-US" sz="3000" b="1">
            <a:solidFill>
              <a:schemeClr val="tx1"/>
            </a:solidFill>
          </a:endParaRPr>
        </a:p>
      </dgm:t>
    </dgm:pt>
    <dgm:pt modelId="{BCDA95A0-382E-4635-AE57-CFA808345ED0}" type="sibTrans" cxnId="{4EABAE28-8D36-4B68-B608-13C199E28FC4}">
      <dgm:prSet/>
      <dgm:spPr/>
      <dgm:t>
        <a:bodyPr/>
        <a:lstStyle/>
        <a:p>
          <a:endParaRPr lang="en-US" sz="3000" b="1">
            <a:solidFill>
              <a:schemeClr val="tx1"/>
            </a:solidFill>
          </a:endParaRPr>
        </a:p>
      </dgm:t>
    </dgm:pt>
    <dgm:pt modelId="{866612CD-D1D3-413F-B654-DA70DD3D62DA}">
      <dgm:prSet phldrT="[Text]" custT="1"/>
      <dgm:spPr>
        <a:solidFill>
          <a:schemeClr val="accent2">
            <a:hueOff val="-4464019"/>
            <a:satOff val="19975"/>
            <a:lumOff val="-1372"/>
            <a:alpha val="75000"/>
          </a:schemeClr>
        </a:solidFill>
      </dgm:spPr>
      <dgm:t>
        <a:bodyPr/>
        <a:lstStyle/>
        <a:p>
          <a:r>
            <a:rPr lang="en-US" sz="3000" b="1" dirty="0">
              <a:solidFill>
                <a:schemeClr val="tx1"/>
              </a:solidFill>
            </a:rPr>
            <a:t>Leads to poorer health outcomes</a:t>
          </a:r>
        </a:p>
      </dgm:t>
    </dgm:pt>
    <dgm:pt modelId="{8E4D3DE3-6EDE-420A-9F47-9AF6E2D68641}" type="parTrans" cxnId="{8F439013-2364-4661-A2F5-6BB038417CFA}">
      <dgm:prSet/>
      <dgm:spPr/>
      <dgm:t>
        <a:bodyPr/>
        <a:lstStyle/>
        <a:p>
          <a:endParaRPr lang="en-US" sz="3000" b="1">
            <a:solidFill>
              <a:schemeClr val="tx1"/>
            </a:solidFill>
          </a:endParaRPr>
        </a:p>
      </dgm:t>
    </dgm:pt>
    <dgm:pt modelId="{822FAE4C-1221-4A69-9BD9-2AAC5550C1B5}" type="sibTrans" cxnId="{8F439013-2364-4661-A2F5-6BB038417CFA}">
      <dgm:prSet/>
      <dgm:spPr/>
      <dgm:t>
        <a:bodyPr/>
        <a:lstStyle/>
        <a:p>
          <a:endParaRPr lang="en-US" sz="3000" b="1">
            <a:solidFill>
              <a:schemeClr val="tx1"/>
            </a:solidFill>
          </a:endParaRPr>
        </a:p>
      </dgm:t>
    </dgm:pt>
    <dgm:pt modelId="{9C2FBFBD-584D-4807-AA2C-527AFBD09294}">
      <dgm:prSet phldrT="[Text]" custT="1"/>
      <dgm:spPr>
        <a:solidFill>
          <a:schemeClr val="accent2">
            <a:hueOff val="-8928038"/>
            <a:satOff val="39950"/>
            <a:lumOff val="-2745"/>
            <a:alpha val="75000"/>
          </a:schemeClr>
        </a:solidFill>
      </dgm:spPr>
      <dgm:t>
        <a:bodyPr/>
        <a:lstStyle/>
        <a:p>
          <a:r>
            <a:rPr lang="en-US" sz="3000" b="1" dirty="0">
              <a:solidFill>
                <a:schemeClr val="tx1"/>
              </a:solidFill>
            </a:rPr>
            <a:t>Leads to frailty and disability</a:t>
          </a:r>
        </a:p>
      </dgm:t>
    </dgm:pt>
    <dgm:pt modelId="{E39F2E5A-D4C4-44ED-B152-BEC393906878}" type="parTrans" cxnId="{B98DCA35-5E20-4922-8B79-62B27CF0FFE2}">
      <dgm:prSet/>
      <dgm:spPr/>
      <dgm:t>
        <a:bodyPr/>
        <a:lstStyle/>
        <a:p>
          <a:endParaRPr lang="en-US" sz="3000" b="1">
            <a:solidFill>
              <a:schemeClr val="tx1"/>
            </a:solidFill>
          </a:endParaRPr>
        </a:p>
      </dgm:t>
    </dgm:pt>
    <dgm:pt modelId="{F5E201A1-AB67-4318-94EB-E34F984DE696}" type="sibTrans" cxnId="{B98DCA35-5E20-4922-8B79-62B27CF0FFE2}">
      <dgm:prSet/>
      <dgm:spPr/>
      <dgm:t>
        <a:bodyPr/>
        <a:lstStyle/>
        <a:p>
          <a:endParaRPr lang="en-US" sz="3000" b="1">
            <a:solidFill>
              <a:schemeClr val="tx1"/>
            </a:solidFill>
          </a:endParaRPr>
        </a:p>
      </dgm:t>
    </dgm:pt>
    <dgm:pt modelId="{2E4F9806-0380-4149-ADB7-A30A68C391F0}" type="pres">
      <dgm:prSet presAssocID="{CE41BB6F-B303-494B-AE25-9DE7A066E5C7}" presName="Name0" presStyleCnt="0">
        <dgm:presLayoutVars>
          <dgm:dir/>
          <dgm:resizeHandles val="exact"/>
        </dgm:presLayoutVars>
      </dgm:prSet>
      <dgm:spPr/>
    </dgm:pt>
    <dgm:pt modelId="{7AC023B4-C2A7-4153-A20A-26030FB5B561}" type="pres">
      <dgm:prSet presAssocID="{F80DF8D1-DC8A-49BD-9046-6581D06AC16A}" presName="parTxOnly" presStyleLbl="node1" presStyleIdx="0" presStyleCnt="3" custScaleX="92829" custScaleY="137631">
        <dgm:presLayoutVars>
          <dgm:bulletEnabled val="1"/>
        </dgm:presLayoutVars>
      </dgm:prSet>
      <dgm:spPr/>
    </dgm:pt>
    <dgm:pt modelId="{D6DDBB5C-5E11-4CB0-8FA4-45962D04094C}" type="pres">
      <dgm:prSet presAssocID="{BCDA95A0-382E-4635-AE57-CFA808345ED0}" presName="parSpace" presStyleCnt="0"/>
      <dgm:spPr/>
    </dgm:pt>
    <dgm:pt modelId="{A64B55A3-DF19-4C3D-B515-AA9880F6DAC1}" type="pres">
      <dgm:prSet presAssocID="{866612CD-D1D3-413F-B654-DA70DD3D62DA}" presName="parTxOnly" presStyleLbl="node1" presStyleIdx="1" presStyleCnt="3" custScaleX="101154" custScaleY="139887">
        <dgm:presLayoutVars>
          <dgm:bulletEnabled val="1"/>
        </dgm:presLayoutVars>
      </dgm:prSet>
      <dgm:spPr/>
    </dgm:pt>
    <dgm:pt modelId="{248B0817-65C0-44F3-8232-FB9092465044}" type="pres">
      <dgm:prSet presAssocID="{822FAE4C-1221-4A69-9BD9-2AAC5550C1B5}" presName="parSpace" presStyleCnt="0"/>
      <dgm:spPr/>
    </dgm:pt>
    <dgm:pt modelId="{D58B1CA2-B499-413F-90F8-387617D7F992}" type="pres">
      <dgm:prSet presAssocID="{9C2FBFBD-584D-4807-AA2C-527AFBD09294}" presName="parTxOnly" presStyleLbl="node1" presStyleIdx="2" presStyleCnt="3" custScaleY="139887">
        <dgm:presLayoutVars>
          <dgm:bulletEnabled val="1"/>
        </dgm:presLayoutVars>
      </dgm:prSet>
      <dgm:spPr/>
    </dgm:pt>
  </dgm:ptLst>
  <dgm:cxnLst>
    <dgm:cxn modelId="{8F439013-2364-4661-A2F5-6BB038417CFA}" srcId="{CE41BB6F-B303-494B-AE25-9DE7A066E5C7}" destId="{866612CD-D1D3-413F-B654-DA70DD3D62DA}" srcOrd="1" destOrd="0" parTransId="{8E4D3DE3-6EDE-420A-9F47-9AF6E2D68641}" sibTransId="{822FAE4C-1221-4A69-9BD9-2AAC5550C1B5}"/>
    <dgm:cxn modelId="{4EABAE28-8D36-4B68-B608-13C199E28FC4}" srcId="{CE41BB6F-B303-494B-AE25-9DE7A066E5C7}" destId="{F80DF8D1-DC8A-49BD-9046-6581D06AC16A}" srcOrd="0" destOrd="0" parTransId="{15AFBD9B-AFB3-4F18-AEFA-2A8F178B03B6}" sibTransId="{BCDA95A0-382E-4635-AE57-CFA808345ED0}"/>
    <dgm:cxn modelId="{B98DCA35-5E20-4922-8B79-62B27CF0FFE2}" srcId="{CE41BB6F-B303-494B-AE25-9DE7A066E5C7}" destId="{9C2FBFBD-584D-4807-AA2C-527AFBD09294}" srcOrd="2" destOrd="0" parTransId="{E39F2E5A-D4C4-44ED-B152-BEC393906878}" sibTransId="{F5E201A1-AB67-4318-94EB-E34F984DE696}"/>
    <dgm:cxn modelId="{B1785AA9-92F4-4114-855C-BCE1500E0FA9}" type="presOf" srcId="{866612CD-D1D3-413F-B654-DA70DD3D62DA}" destId="{A64B55A3-DF19-4C3D-B515-AA9880F6DAC1}" srcOrd="0" destOrd="0" presId="urn:microsoft.com/office/officeart/2005/8/layout/hChevron3"/>
    <dgm:cxn modelId="{8DC8FCBB-E988-4F4F-9E52-BFBB47DD49E9}" type="presOf" srcId="{F80DF8D1-DC8A-49BD-9046-6581D06AC16A}" destId="{7AC023B4-C2A7-4153-A20A-26030FB5B561}" srcOrd="0" destOrd="0" presId="urn:microsoft.com/office/officeart/2005/8/layout/hChevron3"/>
    <dgm:cxn modelId="{073AEEC0-830A-465D-9F71-A88A52F22F20}" type="presOf" srcId="{9C2FBFBD-584D-4807-AA2C-527AFBD09294}" destId="{D58B1CA2-B499-413F-90F8-387617D7F992}" srcOrd="0" destOrd="0" presId="urn:microsoft.com/office/officeart/2005/8/layout/hChevron3"/>
    <dgm:cxn modelId="{406B88E5-5AD5-4594-B9ED-977EBCF6A95C}" type="presOf" srcId="{CE41BB6F-B303-494B-AE25-9DE7A066E5C7}" destId="{2E4F9806-0380-4149-ADB7-A30A68C391F0}" srcOrd="0" destOrd="0" presId="urn:microsoft.com/office/officeart/2005/8/layout/hChevron3"/>
    <dgm:cxn modelId="{EC1C9045-3C6C-448B-BE9C-12478A096D96}" type="presParOf" srcId="{2E4F9806-0380-4149-ADB7-A30A68C391F0}" destId="{7AC023B4-C2A7-4153-A20A-26030FB5B561}" srcOrd="0" destOrd="0" presId="urn:microsoft.com/office/officeart/2005/8/layout/hChevron3"/>
    <dgm:cxn modelId="{653CC60B-546D-4B8A-BE4A-2E03826F8F70}" type="presParOf" srcId="{2E4F9806-0380-4149-ADB7-A30A68C391F0}" destId="{D6DDBB5C-5E11-4CB0-8FA4-45962D04094C}" srcOrd="1" destOrd="0" presId="urn:microsoft.com/office/officeart/2005/8/layout/hChevron3"/>
    <dgm:cxn modelId="{73364CE4-D602-401B-8BED-0FE43924E818}" type="presParOf" srcId="{2E4F9806-0380-4149-ADB7-A30A68C391F0}" destId="{A64B55A3-DF19-4C3D-B515-AA9880F6DAC1}" srcOrd="2" destOrd="0" presId="urn:microsoft.com/office/officeart/2005/8/layout/hChevron3"/>
    <dgm:cxn modelId="{EF04BAAF-80C0-477A-BFC2-55F41EB62FC2}" type="presParOf" srcId="{2E4F9806-0380-4149-ADB7-A30A68C391F0}" destId="{248B0817-65C0-44F3-8232-FB9092465044}" srcOrd="3" destOrd="0" presId="urn:microsoft.com/office/officeart/2005/8/layout/hChevron3"/>
    <dgm:cxn modelId="{5570697D-1D2B-432C-A671-5F82E6347B32}" type="presParOf" srcId="{2E4F9806-0380-4149-ADB7-A30A68C391F0}" destId="{D58B1CA2-B499-413F-90F8-387617D7F992}"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023B4-C2A7-4153-A20A-26030FB5B561}">
      <dsp:nvSpPr>
        <dsp:cNvPr id="0" name=""/>
        <dsp:cNvSpPr/>
      </dsp:nvSpPr>
      <dsp:spPr>
        <a:xfrm>
          <a:off x="2443" y="372462"/>
          <a:ext cx="4076161" cy="2417374"/>
        </a:xfrm>
        <a:prstGeom prst="homePlate">
          <a:avLst/>
        </a:prstGeom>
        <a:solidFill>
          <a:schemeClr val="accent2">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Malnutrition</a:t>
          </a:r>
        </a:p>
      </dsp:txBody>
      <dsp:txXfrm>
        <a:off x="2443" y="372462"/>
        <a:ext cx="3471818" cy="2417374"/>
      </dsp:txXfrm>
    </dsp:sp>
    <dsp:sp modelId="{A64B55A3-DF19-4C3D-B515-AA9880F6DAC1}">
      <dsp:nvSpPr>
        <dsp:cNvPr id="0" name=""/>
        <dsp:cNvSpPr/>
      </dsp:nvSpPr>
      <dsp:spPr>
        <a:xfrm>
          <a:off x="3200396" y="352649"/>
          <a:ext cx="4441716" cy="2456999"/>
        </a:xfrm>
        <a:prstGeom prst="chevron">
          <a:avLst/>
        </a:prstGeom>
        <a:solidFill>
          <a:schemeClr val="accent2">
            <a:hueOff val="-4464019"/>
            <a:satOff val="19975"/>
            <a:lumOff val="-1372"/>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Leads to poorer health outcomes</a:t>
          </a:r>
        </a:p>
      </dsp:txBody>
      <dsp:txXfrm>
        <a:off x="4428896" y="352649"/>
        <a:ext cx="1984717" cy="2456999"/>
      </dsp:txXfrm>
    </dsp:sp>
    <dsp:sp modelId="{D58B1CA2-B499-413F-90F8-387617D7F992}">
      <dsp:nvSpPr>
        <dsp:cNvPr id="0" name=""/>
        <dsp:cNvSpPr/>
      </dsp:nvSpPr>
      <dsp:spPr>
        <a:xfrm>
          <a:off x="6763904" y="352649"/>
          <a:ext cx="4391043" cy="2456999"/>
        </a:xfrm>
        <a:prstGeom prst="chevron">
          <a:avLst/>
        </a:prstGeom>
        <a:solidFill>
          <a:schemeClr val="accent2">
            <a:hueOff val="-8928038"/>
            <a:satOff val="39950"/>
            <a:lumOff val="-2745"/>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Leads to frailty and disability</a:t>
          </a:r>
        </a:p>
      </dsp:txBody>
      <dsp:txXfrm>
        <a:off x="7992404" y="352649"/>
        <a:ext cx="1934044" cy="24569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2485B3-3531-0145-B837-7AF7C4AB3A53}" type="datetimeFigureOut">
              <a:rPr lang="en-US" smtClean="0"/>
              <a:t>7/23/2019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5BD4FA-ECBD-1449-BAF0-49B8DBF74376}" type="slidenum">
              <a:rPr lang="en-US" smtClean="0"/>
              <a:t>‹#›</a:t>
            </a:fld>
            <a:endParaRPr lang="en-US"/>
          </a:p>
        </p:txBody>
      </p:sp>
    </p:spTree>
    <p:extLst>
      <p:ext uri="{BB962C8B-B14F-4D97-AF65-F5344CB8AC3E}">
        <p14:creationId xmlns:p14="http://schemas.microsoft.com/office/powerpoint/2010/main" val="15823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featmalnutrition.today/sites/default/files/documents/MQC_Blueprint_web.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featmalnutrition.today/sites/default/files/documents/MQC_Blueprint_web.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featmalnutrition.today/sites/default/files/documents/MQC_Blueprint_web.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5031313/#pone.0161833.ref001" TargetMode="External"/><Relationship Id="rId7" Type="http://schemas.openxmlformats.org/officeDocument/2006/relationships/hyperlink" Target="https://www.ncbi.nlm.nih.gov/pmc/articles/PMC503131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cbi.nlm.nih.gov/pmc/articles/PMC5031313/#pone.0161833.ref004" TargetMode="External"/><Relationship Id="rId5" Type="http://schemas.openxmlformats.org/officeDocument/2006/relationships/hyperlink" Target="https://www.ncbi.nlm.nih.gov/pmc/articles/PMC5031313/#pone.0161833.ref003" TargetMode="External"/><Relationship Id="rId4" Type="http://schemas.openxmlformats.org/officeDocument/2006/relationships/hyperlink" Target="https://www.ncbi.nlm.nih.gov/pmc/articles/PMC5031313/#pone.0161833.ref00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Need to use updated PPT…</a:t>
            </a:r>
          </a:p>
        </p:txBody>
      </p:sp>
      <p:sp>
        <p:nvSpPr>
          <p:cNvPr id="4" name="Slide Number Placeholder 3"/>
          <p:cNvSpPr>
            <a:spLocks noGrp="1"/>
          </p:cNvSpPr>
          <p:nvPr>
            <p:ph type="sldNum" sz="quarter" idx="5"/>
          </p:nvPr>
        </p:nvSpPr>
        <p:spPr/>
        <p:txBody>
          <a:bodyPr/>
          <a:lstStyle/>
          <a:p>
            <a:fld id="{5B5BD4FA-ECBD-1449-BAF0-49B8DBF74376}" type="slidenum">
              <a:rPr lang="en-US" smtClean="0"/>
              <a:t>1</a:t>
            </a:fld>
            <a:endParaRPr lang="en-US"/>
          </a:p>
        </p:txBody>
      </p:sp>
    </p:spTree>
    <p:extLst>
      <p:ext uri="{BB962C8B-B14F-4D97-AF65-F5344CB8AC3E}">
        <p14:creationId xmlns:p14="http://schemas.microsoft.com/office/powerpoint/2010/main" val="196056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13</a:t>
            </a:fld>
            <a:endParaRPr lang="en-US"/>
          </a:p>
        </p:txBody>
      </p:sp>
    </p:spTree>
    <p:extLst>
      <p:ext uri="{BB962C8B-B14F-4D97-AF65-F5344CB8AC3E}">
        <p14:creationId xmlns:p14="http://schemas.microsoft.com/office/powerpoint/2010/main" val="130088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14</a:t>
            </a:fld>
            <a:endParaRPr lang="en-US"/>
          </a:p>
        </p:txBody>
      </p:sp>
    </p:spTree>
    <p:extLst>
      <p:ext uri="{BB962C8B-B14F-4D97-AF65-F5344CB8AC3E}">
        <p14:creationId xmlns:p14="http://schemas.microsoft.com/office/powerpoint/2010/main" val="188028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15</a:t>
            </a:fld>
            <a:endParaRPr lang="en-US"/>
          </a:p>
        </p:txBody>
      </p:sp>
    </p:spTree>
    <p:extLst>
      <p:ext uri="{BB962C8B-B14F-4D97-AF65-F5344CB8AC3E}">
        <p14:creationId xmlns:p14="http://schemas.microsoft.com/office/powerpoint/2010/main" val="83760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Raynaud's disease</a:t>
            </a:r>
            <a:r>
              <a:rPr lang="en-US" sz="1200" b="0" i="0" kern="1200" dirty="0">
                <a:solidFill>
                  <a:schemeClr val="tx1"/>
                </a:solidFill>
                <a:effectLst/>
                <a:latin typeface="+mn-lt"/>
                <a:ea typeface="+mn-ea"/>
                <a:cs typeface="+mn-cs"/>
              </a:rPr>
              <a:t> is a rare disorder of the blood vessels, usually in the fingers and toes. It causes the blood vessels to narrow when you are cold or feeling stressed. When this happens, blood can't get to the surface of the skin and the affected areas turn white and blue.</a:t>
            </a:r>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16</a:t>
            </a:fld>
            <a:endParaRPr lang="en-US"/>
          </a:p>
        </p:txBody>
      </p:sp>
    </p:spTree>
    <p:extLst>
      <p:ext uri="{BB962C8B-B14F-4D97-AF65-F5344CB8AC3E}">
        <p14:creationId xmlns:p14="http://schemas.microsoft.com/office/powerpoint/2010/main" val="137468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17</a:t>
            </a:fld>
            <a:endParaRPr lang="en-US"/>
          </a:p>
        </p:txBody>
      </p:sp>
    </p:spTree>
    <p:extLst>
      <p:ext uri="{BB962C8B-B14F-4D97-AF65-F5344CB8AC3E}">
        <p14:creationId xmlns:p14="http://schemas.microsoft.com/office/powerpoint/2010/main" val="418063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18</a:t>
            </a:fld>
            <a:endParaRPr lang="en-US"/>
          </a:p>
        </p:txBody>
      </p:sp>
    </p:spTree>
    <p:extLst>
      <p:ext uri="{BB962C8B-B14F-4D97-AF65-F5344CB8AC3E}">
        <p14:creationId xmlns:p14="http://schemas.microsoft.com/office/powerpoint/2010/main" val="362624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Awareness Week Sept 23-27, 2019 (ASPEN: American Society for Parenteral and Enteral Nutrition)</a:t>
            </a:r>
          </a:p>
        </p:txBody>
      </p:sp>
      <p:sp>
        <p:nvSpPr>
          <p:cNvPr id="4" name="Slide Number Placeholder 3"/>
          <p:cNvSpPr>
            <a:spLocks noGrp="1"/>
          </p:cNvSpPr>
          <p:nvPr>
            <p:ph type="sldNum" sz="quarter" idx="5"/>
          </p:nvPr>
        </p:nvSpPr>
        <p:spPr/>
        <p:txBody>
          <a:bodyPr/>
          <a:lstStyle/>
          <a:p>
            <a:fld id="{5B5BD4FA-ECBD-1449-BAF0-49B8DBF74376}" type="slidenum">
              <a:rPr lang="en-US" smtClean="0"/>
              <a:t>19</a:t>
            </a:fld>
            <a:endParaRPr lang="en-US"/>
          </a:p>
        </p:txBody>
      </p:sp>
    </p:spTree>
    <p:extLst>
      <p:ext uri="{BB962C8B-B14F-4D97-AF65-F5344CB8AC3E}">
        <p14:creationId xmlns:p14="http://schemas.microsoft.com/office/powerpoint/2010/main" val="413808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25</a:t>
            </a:fld>
            <a:endParaRPr lang="en-US"/>
          </a:p>
        </p:txBody>
      </p:sp>
    </p:spTree>
    <p:extLst>
      <p:ext uri="{BB962C8B-B14F-4D97-AF65-F5344CB8AC3E}">
        <p14:creationId xmlns:p14="http://schemas.microsoft.com/office/powerpoint/2010/main" val="132797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Use Update PPT</a:t>
            </a:r>
          </a:p>
        </p:txBody>
      </p:sp>
      <p:sp>
        <p:nvSpPr>
          <p:cNvPr id="4" name="Slide Number Placeholder 3"/>
          <p:cNvSpPr>
            <a:spLocks noGrp="1"/>
          </p:cNvSpPr>
          <p:nvPr>
            <p:ph type="sldNum" sz="quarter" idx="5"/>
          </p:nvPr>
        </p:nvSpPr>
        <p:spPr/>
        <p:txBody>
          <a:bodyPr/>
          <a:lstStyle/>
          <a:p>
            <a:fld id="{5B5BD4FA-ECBD-1449-BAF0-49B8DBF74376}" type="slidenum">
              <a:rPr lang="en-US" smtClean="0"/>
              <a:t>2</a:t>
            </a:fld>
            <a:endParaRPr lang="en-US"/>
          </a:p>
        </p:txBody>
      </p:sp>
    </p:spTree>
    <p:extLst>
      <p:ext uri="{BB962C8B-B14F-4D97-AF65-F5344CB8AC3E}">
        <p14:creationId xmlns:p14="http://schemas.microsoft.com/office/powerpoint/2010/main" val="287622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considered a state of deficit, excess, or imbalance in protein, energy, or other nutrients that adversely impacts an individual’s own body form, function, and clinical outcomes</a:t>
            </a:r>
            <a:br>
              <a:rPr lang="en-US" dirty="0"/>
            </a:br>
            <a:r>
              <a:rPr lang="en-US" dirty="0"/>
              <a:t>For many older adults, </a:t>
            </a:r>
            <a:r>
              <a:rPr lang="en-US" b="1" dirty="0"/>
              <a:t>lack of adequate protein and loss of lean body mass </a:t>
            </a:r>
            <a:r>
              <a:rPr lang="en-US" dirty="0"/>
              <a:t>are particularly significant problems, including for those who may be overweight or obese. </a:t>
            </a:r>
            <a:br>
              <a:rPr lang="en-US" dirty="0"/>
            </a:br>
            <a:r>
              <a:rPr lang="en-US" dirty="0"/>
              <a:t>The importance of malnutrition prevention for older adults is magnified as it affects independent living, healthy aging, and the severity of chronic conditions and disabilities.1</a:t>
            </a:r>
          </a:p>
          <a:p>
            <a:endParaRPr lang="en-US" dirty="0"/>
          </a:p>
          <a:p>
            <a:endParaRPr lang="en-US" dirty="0"/>
          </a:p>
          <a:p>
            <a:r>
              <a:rPr lang="en-US" dirty="0"/>
              <a:t>Malnutrition, particularly the lack of adequate protein, calories, and other nutrients needed for tissue maintenance or repair, has been shown to be associated with poor health outcomes, frailty and disability, and increased healthcare costs. Importantly, malnutrition is a significant problem for both underweight and overweight or obese individuals due to loss of lean body mass. </a:t>
            </a:r>
            <a:br>
              <a:rPr lang="en-US" dirty="0"/>
            </a:br>
            <a:r>
              <a:rPr lang="en-US" dirty="0">
                <a:hlinkClick r:id="rId3"/>
              </a:rPr>
              <a:t>https://www.defeatmalnutrition.today/sites/default/files/documents/MQC_Blueprint_web.pdf</a:t>
            </a:r>
            <a:br>
              <a:rPr lang="en-US" dirty="0"/>
            </a:br>
            <a:endParaRPr lang="en-US" dirty="0"/>
          </a:p>
          <a:p>
            <a:r>
              <a:rPr lang="en-US" dirty="0"/>
              <a:t>Poverty and food insecurity significantly increase the risk of malnutrition. At the same time, there are other risk factors to consider as well. Changes commonly associated with aging, such as loss of appetite, limited ability to chew or swallow, and use of multiple medications, can impact diet and nutrition</a:t>
            </a:r>
            <a:br>
              <a:rPr lang="en-US" dirty="0"/>
            </a:br>
            <a:br>
              <a:rPr lang="en-US" dirty="0"/>
            </a:br>
            <a:r>
              <a:rPr lang="en-US" dirty="0"/>
              <a:t>Mention nutrition focused physical exam</a:t>
            </a:r>
          </a:p>
        </p:txBody>
      </p:sp>
      <p:sp>
        <p:nvSpPr>
          <p:cNvPr id="4" name="Slide Number Placeholder 3"/>
          <p:cNvSpPr>
            <a:spLocks noGrp="1"/>
          </p:cNvSpPr>
          <p:nvPr>
            <p:ph type="sldNum" sz="quarter" idx="10"/>
          </p:nvPr>
        </p:nvSpPr>
        <p:spPr/>
        <p:txBody>
          <a:bodyPr/>
          <a:lstStyle/>
          <a:p>
            <a:fld id="{5B5BD4FA-ECBD-1449-BAF0-49B8DBF74376}" type="slidenum">
              <a:rPr lang="en-US" smtClean="0"/>
              <a:t>4</a:t>
            </a:fld>
            <a:endParaRPr lang="en-US" dirty="0"/>
          </a:p>
        </p:txBody>
      </p:sp>
    </p:spTree>
    <p:extLst>
      <p:ext uri="{BB962C8B-B14F-4D97-AF65-F5344CB8AC3E}">
        <p14:creationId xmlns:p14="http://schemas.microsoft.com/office/powerpoint/2010/main" val="93751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6</a:t>
            </a:fld>
            <a:endParaRPr lang="en-US"/>
          </a:p>
        </p:txBody>
      </p:sp>
    </p:spTree>
    <p:extLst>
      <p:ext uri="{BB962C8B-B14F-4D97-AF65-F5344CB8AC3E}">
        <p14:creationId xmlns:p14="http://schemas.microsoft.com/office/powerpoint/2010/main" val="143220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(surgery/stomach flu)</a:t>
            </a:r>
          </a:p>
          <a:p>
            <a:r>
              <a:rPr lang="en-US" dirty="0"/>
              <a:t>Chronic illness (cancer, </a:t>
            </a:r>
            <a:r>
              <a:rPr lang="en-US" dirty="0" err="1"/>
              <a:t>crohn’s</a:t>
            </a:r>
            <a:r>
              <a:rPr lang="en-US" dirty="0"/>
              <a:t> disease (body does not absorb </a:t>
            </a:r>
            <a:r>
              <a:rPr lang="en-US" dirty="0" err="1"/>
              <a:t>nutritions</a:t>
            </a:r>
            <a:r>
              <a:rPr lang="en-US" dirty="0"/>
              <a:t> properly), ulcerative colitis, celiac disease, alcoholism, mental health problems (dementia)</a:t>
            </a:r>
            <a:br>
              <a:rPr lang="en-US" dirty="0"/>
            </a:br>
            <a:endParaRPr lang="en-US" dirty="0"/>
          </a:p>
          <a:p>
            <a:r>
              <a:rPr lang="en-US" dirty="0"/>
              <a:t>The causes of malnutrition are multiple and complex, and the solutions will require collaboration among many organizations, government bodies, and communities. To coalesce the key stakeholders and focus additional attention on older adult malnutrition, the Defeat Malnutrition Today coalition (www.defeatmalnutrition.today) has led the development of this National Blueprint: Achieving Quality Malnutrition Care for Older Adults (Blueprint) </a:t>
            </a:r>
            <a:r>
              <a:rPr lang="en-US" dirty="0">
                <a:hlinkClick r:id="rId3"/>
              </a:rPr>
              <a:t>https://www.defeatmalnutrition.today/sites/default/files/documents/MQC_Blueprint_web.pdf</a:t>
            </a:r>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7</a:t>
            </a:fld>
            <a:endParaRPr lang="en-US"/>
          </a:p>
        </p:txBody>
      </p:sp>
    </p:spTree>
    <p:extLst>
      <p:ext uri="{BB962C8B-B14F-4D97-AF65-F5344CB8AC3E}">
        <p14:creationId xmlns:p14="http://schemas.microsoft.com/office/powerpoint/2010/main" val="39169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with disease-associated malnutrition, inflammatory responses are increased, which can result in decreased appetite, gastrointestinal problems, diminished immune response, delayed wound healing, and increased infection rates. Such changes can increase risks for functional disability, frailty, and falling. </a:t>
            </a:r>
            <a:r>
              <a:rPr lang="en-US" dirty="0">
                <a:hlinkClick r:id="rId3"/>
              </a:rPr>
              <a:t>https://www.defeatmalnutrition.today/sites/default/files/documents/MQC_Blueprint_web.pdf</a:t>
            </a:r>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8</a:t>
            </a:fld>
            <a:endParaRPr lang="en-US"/>
          </a:p>
        </p:txBody>
      </p:sp>
    </p:spTree>
    <p:extLst>
      <p:ext uri="{BB962C8B-B14F-4D97-AF65-F5344CB8AC3E}">
        <p14:creationId xmlns:p14="http://schemas.microsoft.com/office/powerpoint/2010/main" val="268796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9</a:t>
            </a:fld>
            <a:endParaRPr lang="en-US"/>
          </a:p>
        </p:txBody>
      </p:sp>
    </p:spTree>
    <p:extLst>
      <p:ext uri="{BB962C8B-B14F-4D97-AF65-F5344CB8AC3E}">
        <p14:creationId xmlns:p14="http://schemas.microsoft.com/office/powerpoint/2010/main" val="400305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Disease-associated malnutrition (DAM) is malnutrition that occurs from disease-related causes. This is different from malnutrition caused by lack of availability of food. In patients with DAM, nutrient intake is diminished and inflammatory responses increase [</a:t>
            </a:r>
            <a:r>
              <a:rPr lang="en-US" sz="1200" b="0" i="0"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inducing increased metabolic demand, decreased appetite, gastrointestinal problems, and difficulty chewing and swallowing, all of which can decrease lean body mass and increase the risks of complications during treatment of the primary disease [</a:t>
            </a:r>
            <a:r>
              <a:rPr lang="en-US" sz="1200" b="0" i="0"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Increased inflammatory responses also diminish immune response, increasing infection rates, decreasing muscle strength, retarding wound healing, and reducing physical function [</a:t>
            </a:r>
            <a:r>
              <a:rPr lang="en-US" sz="1200" b="0" i="0" kern="1200" dirty="0">
                <a:solidFill>
                  <a:schemeClr val="tx1"/>
                </a:solidFill>
                <a:effectLst/>
                <a:latin typeface="+mn-lt"/>
                <a:ea typeface="+mn-ea"/>
                <a:cs typeface="+mn-cs"/>
                <a:hlinkClick r:id="rId5"/>
              </a:rPr>
              <a:t>3</a:t>
            </a:r>
            <a:r>
              <a:rPr lang="en-US" sz="1200" b="0" i="0" kern="1200" dirty="0">
                <a:solidFill>
                  <a:schemeClr val="tx1"/>
                </a:solidFill>
                <a:effectLst/>
                <a:latin typeface="+mn-lt"/>
                <a:ea typeface="+mn-ea"/>
                <a:cs typeface="+mn-cs"/>
              </a:rPr>
              <a:t>]. Collectively these factors increase risks for functional disability, frailty, and falling [</a:t>
            </a:r>
            <a:r>
              <a:rPr lang="en-US" sz="1200" b="0" i="0" kern="1200" dirty="0">
                <a:solidFill>
                  <a:schemeClr val="tx1"/>
                </a:solidFill>
                <a:effectLst/>
                <a:latin typeface="+mn-lt"/>
                <a:ea typeface="+mn-ea"/>
                <a:cs typeface="+mn-cs"/>
                <a:hlinkClick r:id="rId6"/>
              </a:rPr>
              <a:t>4</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Economic Burden of Disease-Associated Malnutrition </a:t>
            </a:r>
            <a:r>
              <a:rPr lang="en-US" dirty="0">
                <a:hlinkClick r:id="rId7"/>
              </a:rPr>
              <a:t>https://www.ncbi.nlm.nih.gov/pmc/articles/PMC5031313/</a:t>
            </a:r>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10</a:t>
            </a:fld>
            <a:endParaRPr lang="en-US"/>
          </a:p>
        </p:txBody>
      </p:sp>
    </p:spTree>
    <p:extLst>
      <p:ext uri="{BB962C8B-B14F-4D97-AF65-F5344CB8AC3E}">
        <p14:creationId xmlns:p14="http://schemas.microsoft.com/office/powerpoint/2010/main" val="103813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D4FA-ECBD-1449-BAF0-49B8DBF74376}" type="slidenum">
              <a:rPr lang="en-US" smtClean="0"/>
              <a:t>12</a:t>
            </a:fld>
            <a:endParaRPr lang="en-US"/>
          </a:p>
        </p:txBody>
      </p:sp>
    </p:spTree>
    <p:extLst>
      <p:ext uri="{BB962C8B-B14F-4D97-AF65-F5344CB8AC3E}">
        <p14:creationId xmlns:p14="http://schemas.microsoft.com/office/powerpoint/2010/main" val="869613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HS Option 1.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4"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3677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_OLA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Legislative Affairs</a:t>
            </a:r>
            <a:r>
              <a:rPr lang="en-US" b="0" i="0" baseline="0" dirty="0">
                <a:solidFill>
                  <a:schemeClr val="bg1"/>
                </a:solidFill>
                <a:latin typeface="Arial" charset="0"/>
                <a:ea typeface="Arial" charset="0"/>
                <a:cs typeface="Arial" charset="0"/>
              </a:rPr>
              <a:t> and Communications</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892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_OP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Procurement and Contracts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9982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_OSPI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Strategic</a:t>
            </a:r>
            <a:r>
              <a:rPr lang="en-US" b="0" i="0" baseline="0" dirty="0">
                <a:solidFill>
                  <a:schemeClr val="bg1"/>
                </a:solidFill>
                <a:latin typeface="Arial" charset="0"/>
                <a:ea typeface="Arial" charset="0"/>
                <a:cs typeface="Arial" charset="0"/>
              </a:rPr>
              <a:t> Planning and Initiatives</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5323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_OED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Enterprise Development</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9743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DH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2003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DCS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Division of Child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1413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OBA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a:t>
            </a:r>
            <a:r>
              <a:rPr lang="en-US" b="0" i="0" baseline="0" dirty="0">
                <a:solidFill>
                  <a:schemeClr val="bg1"/>
                </a:solidFill>
                <a:latin typeface="Arial" charset="0"/>
                <a:ea typeface="Arial" charset="0"/>
                <a:cs typeface="Arial" charset="0"/>
              </a:rPr>
              <a:t> Budget Administration</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63760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_OFS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Facilities and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5523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_OF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Financial</a:t>
            </a:r>
            <a:r>
              <a:rPr lang="en-US" b="0" i="0" baseline="0" dirty="0">
                <a:solidFill>
                  <a:schemeClr val="bg1"/>
                </a:solidFill>
                <a:latin typeface="Arial" charset="0"/>
                <a:ea typeface="Arial" charset="0"/>
                <a:cs typeface="Arial" charset="0"/>
              </a:rPr>
              <a:t> Services</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2385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_OG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General Counsel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86312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CS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Division of Child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09687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_OHR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6226998"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Human Resources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2529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_OIT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Information Technology</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43718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_OIG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Inspector General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8526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_OLA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Legislative Affairs and Communications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733474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_OP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Procurement and Contracts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85871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Slide_OSPI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Strategic Planning and Initiatives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21359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_OED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Enterprise Development</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76205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DH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30126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DA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Division of Aging Services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9356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_OBA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Budget Administration</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03060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OBA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Budget</a:t>
            </a:r>
            <a:r>
              <a:rPr lang="en-US" b="0" i="0" baseline="0" dirty="0">
                <a:solidFill>
                  <a:schemeClr val="bg1"/>
                </a:solidFill>
                <a:latin typeface="Arial" charset="0"/>
                <a:ea typeface="Arial" charset="0"/>
                <a:cs typeface="Arial" charset="0"/>
              </a:rPr>
              <a:t> Administration</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99965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_OFS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Facilities and Support Services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762391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_OF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a:t>
            </a:r>
            <a:r>
              <a:rPr lang="en-US" b="0" i="0" baseline="0" dirty="0">
                <a:solidFill>
                  <a:schemeClr val="bg1"/>
                </a:solidFill>
                <a:latin typeface="Arial" charset="0"/>
                <a:ea typeface="Arial" charset="0"/>
                <a:cs typeface="Arial" charset="0"/>
              </a:rPr>
              <a:t> of Financial Services</a:t>
            </a:r>
            <a:endParaRPr lang="en-US" b="0" i="0" dirty="0">
              <a:solidFill>
                <a:schemeClr val="bg1"/>
              </a:solidFill>
              <a:latin typeface="Arial" charset="0"/>
              <a:ea typeface="Arial" charset="0"/>
              <a:cs typeface="Arial" charset="0"/>
            </a:endParaRP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117881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_OG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General Counsel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80094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_OHR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6160738"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Human Resources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121036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_OIT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Information Technology</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91177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_OIG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Inspector General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48211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_OLA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Legislative Affairs and Communications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03583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_OP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Procurement and Contracts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025192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_OSPI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Strategic Planning and Initiatives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24807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_OED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Enterprise Development</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9015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OFS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Facilities &amp; Support</a:t>
            </a:r>
            <a:r>
              <a:rPr lang="en-US" b="0" i="0" baseline="0" dirty="0">
                <a:solidFill>
                  <a:schemeClr val="bg1"/>
                </a:solidFill>
                <a:latin typeface="Arial" charset="0"/>
                <a:ea typeface="Arial" charset="0"/>
                <a:cs typeface="Arial" charset="0"/>
              </a:rPr>
              <a:t> Services</a:t>
            </a:r>
            <a:endParaRPr lang="en-US" b="0" i="0" dirty="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62541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_DH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2010733"/>
            <a:ext cx="2534589" cy="2354352"/>
          </a:xfrm>
          <a:prstGeom prst="rect">
            <a:avLst/>
          </a:prstGeom>
        </p:spPr>
      </p:pic>
      <p:sp>
        <p:nvSpPr>
          <p:cNvPr id="2"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073271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_DCS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189037"/>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Division of Child Support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944473"/>
            <a:ext cx="2534589" cy="2354352"/>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282853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_OBA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207826"/>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944473"/>
            <a:ext cx="2534589" cy="2354352"/>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035179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_OFS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176511"/>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a:t>
            </a:r>
            <a:r>
              <a:rPr lang="en-US" sz="1400" b="0" i="0" baseline="0" dirty="0">
                <a:solidFill>
                  <a:schemeClr val="bg1"/>
                </a:solidFill>
                <a:latin typeface="Arial" charset="0"/>
                <a:ea typeface="Arial" charset="0"/>
                <a:cs typeface="Arial" charset="0"/>
              </a:rPr>
              <a:t> of Facilities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Support Services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888106"/>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77783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_OF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14084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Financial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888106"/>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92053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_OG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68838"/>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27452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_OHR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Human</a:t>
            </a:r>
            <a:r>
              <a:rPr lang="en-US" sz="1400" b="0" i="0" baseline="0" dirty="0">
                <a:solidFill>
                  <a:schemeClr val="bg1"/>
                </a:solidFill>
                <a:latin typeface="Arial" charset="0"/>
                <a:ea typeface="Arial" charset="0"/>
                <a:cs typeface="Arial" charset="0"/>
              </a:rPr>
              <a:t> Resources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92725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Slide_OIT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Information Technology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4905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Slide_OIG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a:t>
            </a:r>
            <a:r>
              <a:rPr lang="en-US" sz="1400" b="0" i="0" baseline="0" dirty="0">
                <a:solidFill>
                  <a:schemeClr val="bg1"/>
                </a:solidFill>
                <a:latin typeface="Arial" charset="0"/>
                <a:ea typeface="Arial" charset="0"/>
                <a:cs typeface="Arial" charset="0"/>
              </a:rPr>
              <a:t> of Inspector General</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30778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Slide_OLA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7" y="2010733"/>
            <a:ext cx="5106471" cy="2354352"/>
          </a:xfrm>
          <a:prstGeom prst="rect">
            <a:avLst/>
          </a:prstGeom>
        </p:spPr>
      </p:pic>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Legislative</a:t>
            </a:r>
            <a:r>
              <a:rPr lang="en-US" sz="1400" b="0" i="0" baseline="0" dirty="0">
                <a:solidFill>
                  <a:schemeClr val="bg1"/>
                </a:solidFill>
                <a:latin typeface="Arial" charset="0"/>
                <a:ea typeface="Arial" charset="0"/>
                <a:cs typeface="Arial" charset="0"/>
              </a:rPr>
              <a:t> Affairs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Communications</a:t>
            </a:r>
            <a:endParaRPr lang="en-US" sz="1400" b="0" i="0" dirty="0">
              <a:solidFill>
                <a:schemeClr val="bg1"/>
              </a:solidFill>
              <a:latin typeface="Arial" charset="0"/>
              <a:ea typeface="Arial" charset="0"/>
              <a:cs typeface="Arial" charset="0"/>
            </a:endParaRPr>
          </a:p>
        </p:txBody>
      </p:sp>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9083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_OF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Financial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85887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_OP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22313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Slide_OSPI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Strategic</a:t>
            </a:r>
            <a:r>
              <a:rPr lang="en-US" sz="1400" b="0" i="0" baseline="0" dirty="0">
                <a:solidFill>
                  <a:schemeClr val="bg1"/>
                </a:solidFill>
                <a:latin typeface="Arial" charset="0"/>
                <a:ea typeface="Arial" charset="0"/>
                <a:cs typeface="Arial" charset="0"/>
              </a:rPr>
              <a:t> Planning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Initiatives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52029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Slide_OED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94439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_DHS Option 2.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96593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DCS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Division of Child Support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96279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_OBA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06602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_OFS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Facilities </a:t>
            </a:r>
            <a:br>
              <a:rPr lang="en-US" sz="1400" b="0" i="0" dirty="0">
                <a:solidFill>
                  <a:schemeClr val="bg1"/>
                </a:solidFill>
                <a:latin typeface="Arial" charset="0"/>
                <a:ea typeface="Arial" charset="0"/>
                <a:cs typeface="Arial" charset="0"/>
              </a:rPr>
            </a:br>
            <a:r>
              <a:rPr lang="en-US" sz="1400" b="0" i="0" dirty="0">
                <a:solidFill>
                  <a:schemeClr val="bg1"/>
                </a:solidFill>
                <a:latin typeface="Arial" charset="0"/>
                <a:ea typeface="Arial" charset="0"/>
                <a:cs typeface="Arial" charset="0"/>
              </a:rPr>
              <a:t>and Support</a:t>
            </a:r>
            <a:r>
              <a:rPr lang="en-US" sz="1400" b="0" i="0" baseline="0" dirty="0">
                <a:solidFill>
                  <a:schemeClr val="bg1"/>
                </a:solidFill>
                <a:latin typeface="Arial" charset="0"/>
                <a:ea typeface="Arial" charset="0"/>
                <a:cs typeface="Arial" charset="0"/>
              </a:rPr>
              <a:t> Services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53495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_OF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Financial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37502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_OG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31707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Slide_OHR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Human Resources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8530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_OG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General Counsel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57739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_OIT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Information</a:t>
            </a:r>
            <a:r>
              <a:rPr lang="en-US" sz="1400" b="0" i="0" baseline="0" dirty="0">
                <a:solidFill>
                  <a:schemeClr val="bg1"/>
                </a:solidFill>
                <a:latin typeface="Arial" charset="0"/>
                <a:ea typeface="Arial" charset="0"/>
                <a:cs typeface="Arial" charset="0"/>
              </a:rPr>
              <a:t> Technology</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04907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_OIG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Inspector General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13249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Slide_OLA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a:t>
            </a:r>
            <a:r>
              <a:rPr lang="en-US" sz="1400" b="0" i="0" baseline="0" dirty="0">
                <a:solidFill>
                  <a:schemeClr val="bg1"/>
                </a:solidFill>
                <a:latin typeface="Arial" charset="0"/>
                <a:ea typeface="Arial" charset="0"/>
                <a:cs typeface="Arial" charset="0"/>
              </a:rPr>
              <a:t> of Legislative Affairs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Communications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2210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Slide_OP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56686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Slide_OSPI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Strategic Planning</a:t>
            </a:r>
            <a:r>
              <a:rPr lang="en-US" sz="1400" b="0" i="0" baseline="0" dirty="0">
                <a:solidFill>
                  <a:schemeClr val="bg1"/>
                </a:solidFill>
                <a:latin typeface="Arial" charset="0"/>
                <a:ea typeface="Arial" charset="0"/>
                <a:cs typeface="Arial" charset="0"/>
              </a:rPr>
              <a:t>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Initiatives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16575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TItle Slide_OED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79582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DH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038939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DA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Division of Aging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84189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_OBA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44386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_OFS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Facilities </a:t>
            </a:r>
            <a:br>
              <a:rPr lang="en-US" sz="1400" b="0" i="0" dirty="0">
                <a:solidFill>
                  <a:schemeClr val="bg1"/>
                </a:solidFill>
                <a:latin typeface="Arial" charset="0"/>
                <a:ea typeface="Arial" charset="0"/>
                <a:cs typeface="Arial" charset="0"/>
              </a:rPr>
            </a:br>
            <a:r>
              <a:rPr lang="en-US" sz="1400" b="0" i="0" dirty="0">
                <a:solidFill>
                  <a:schemeClr val="bg1"/>
                </a:solidFill>
                <a:latin typeface="Arial" charset="0"/>
                <a:ea typeface="Arial" charset="0"/>
                <a:cs typeface="Arial" charset="0"/>
              </a:rPr>
              <a:t>and Support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67405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_OHRMD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6664320"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Human Resources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121072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_OF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Financial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83713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_OG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432566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Slide_OHR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a:t>
            </a:r>
            <a:r>
              <a:rPr lang="en-US" sz="1400" b="0" i="0" baseline="0" dirty="0">
                <a:solidFill>
                  <a:schemeClr val="bg1"/>
                </a:solidFill>
                <a:latin typeface="Arial" charset="0"/>
                <a:ea typeface="Arial" charset="0"/>
                <a:cs typeface="Arial" charset="0"/>
              </a:rPr>
              <a:t> of Human Resources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026333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Slide_OIT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Information Technology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607870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_OIG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Inspector General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26649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itle Slide_OLA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Legislative</a:t>
            </a:r>
            <a:r>
              <a:rPr lang="en-US" sz="1400" b="0" i="0" baseline="0" dirty="0">
                <a:solidFill>
                  <a:schemeClr val="bg1"/>
                </a:solidFill>
                <a:latin typeface="Arial" charset="0"/>
                <a:ea typeface="Arial" charset="0"/>
                <a:cs typeface="Arial" charset="0"/>
              </a:rPr>
              <a:t> Affairs </a:t>
            </a:r>
            <a:br>
              <a:rPr lang="en-US" sz="1400" b="0" i="0" baseline="0" dirty="0">
                <a:solidFill>
                  <a:schemeClr val="bg1"/>
                </a:solidFill>
                <a:latin typeface="Arial" charset="0"/>
                <a:ea typeface="Arial" charset="0"/>
                <a:cs typeface="Arial" charset="0"/>
              </a:rPr>
            </a:br>
            <a:r>
              <a:rPr lang="en-US" sz="1400" b="0" i="0" baseline="0" dirty="0">
                <a:solidFill>
                  <a:schemeClr val="bg1"/>
                </a:solidFill>
                <a:latin typeface="Arial" charset="0"/>
                <a:ea typeface="Arial" charset="0"/>
                <a:cs typeface="Arial" charset="0"/>
              </a:rPr>
              <a:t>and Communications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50757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Title Slide_OP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2992701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Title Slide_OSPI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Strategic Planning </a:t>
            </a:r>
            <a:br>
              <a:rPr lang="en-US" sz="1400" b="0" i="0" dirty="0">
                <a:solidFill>
                  <a:schemeClr val="bg1"/>
                </a:solidFill>
                <a:latin typeface="Arial" charset="0"/>
                <a:ea typeface="Arial" charset="0"/>
                <a:cs typeface="Arial" charset="0"/>
              </a:rPr>
            </a:br>
            <a:r>
              <a:rPr lang="en-US" sz="1400" b="0" i="0" dirty="0">
                <a:solidFill>
                  <a:schemeClr val="bg1"/>
                </a:solidFill>
                <a:latin typeface="Arial" charset="0"/>
                <a:ea typeface="Arial" charset="0"/>
                <a:cs typeface="Arial" charset="0"/>
              </a:rPr>
              <a:t>and</a:t>
            </a:r>
            <a:r>
              <a:rPr lang="en-US" sz="1400" b="0" i="0" baseline="0" dirty="0">
                <a:solidFill>
                  <a:schemeClr val="bg1"/>
                </a:solidFill>
                <a:latin typeface="Arial" charset="0"/>
                <a:ea typeface="Arial" charset="0"/>
                <a:cs typeface="Arial" charset="0"/>
              </a:rPr>
              <a:t> Initiatives</a:t>
            </a:r>
            <a:endParaRPr lang="en-US" sz="1400" b="0" i="0" dirty="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378985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Title Slide_OED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dirty="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4271672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1 Column Blue Multicolor">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0"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sp>
        <p:nvSpPr>
          <p:cNvPr id="11" name="Content Placeholder 2"/>
          <p:cNvSpPr>
            <a:spLocks noGrp="1"/>
          </p:cNvSpPr>
          <p:nvPr>
            <p:ph sz="half" idx="1"/>
          </p:nvPr>
        </p:nvSpPr>
        <p:spPr>
          <a:xfrm>
            <a:off x="349623" y="1289553"/>
            <a:ext cx="11497235" cy="49137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2"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487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_OIT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Information Technology</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8675729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1 Column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11497235"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21482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1 Column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3" name="Content Placeholder 2"/>
          <p:cNvSpPr>
            <a:spLocks noGrp="1"/>
          </p:cNvSpPr>
          <p:nvPr>
            <p:ph sz="half" idx="1"/>
          </p:nvPr>
        </p:nvSpPr>
        <p:spPr>
          <a:xfrm>
            <a:off x="349623" y="1289553"/>
            <a:ext cx="11497235"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4"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6"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26792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Slide 2 Column Blu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8"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564642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2 Column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448644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2 Column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13"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5"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697583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2 Column BLUE text + photo Blu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dirty="0"/>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949024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2 Column GREEN text + photo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dirty="0"/>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582221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2 column ORANGE text + photo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dirty="0"/>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dirty="0"/>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684049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Vision Statement 9">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F14CC-2750-3D4B-9BE5-80C98A5173D5}"/>
              </a:ext>
            </a:extLst>
          </p:cNvPr>
          <p:cNvPicPr>
            <a:picLocks noChangeAspect="1"/>
          </p:cNvPicPr>
          <p:nvPr userDrawn="1"/>
        </p:nvPicPr>
        <p:blipFill rotWithShape="1">
          <a:blip r:embed="rId3"/>
          <a:srcRect b="5200"/>
          <a:stretch/>
        </p:blipFill>
        <p:spPr>
          <a:xfrm>
            <a:off x="0" y="174228"/>
            <a:ext cx="12250570" cy="625343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dirty="0">
                <a:solidFill>
                  <a:schemeClr val="bg1"/>
                </a:solidFill>
                <a:latin typeface="Arial Black" charset="0"/>
                <a:ea typeface="Arial Black" charset="0"/>
                <a:cs typeface="Arial Black" charset="0"/>
              </a:rPr>
              <a:t>Georgia Department of Human Services </a:t>
            </a:r>
            <a:r>
              <a:rPr lang="en-US" sz="1300" b="0" i="0" dirty="0">
                <a:solidFill>
                  <a:schemeClr val="bg1"/>
                </a:solidFill>
                <a:latin typeface="Arial Black" charset="0"/>
                <a:ea typeface="Arial Black" charset="0"/>
                <a:cs typeface="Arial Black" charset="0"/>
              </a:rPr>
              <a:t>| </a:t>
            </a:r>
            <a:endParaRPr lang="en-US" sz="1300" b="1" i="0" dirty="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dirty="0"/>
              <a:t>Office or Division Name goes </a:t>
            </a:r>
            <a:r>
              <a:rPr lang="en-US" sz="1300" dirty="0" err="1"/>
              <a:t>herey</a:t>
            </a:r>
            <a:endParaRPr lang="en-US" dirty="0"/>
          </a:p>
        </p:txBody>
      </p:sp>
      <p:sp>
        <p:nvSpPr>
          <p:cNvPr id="2" name="Date Placeholder 1"/>
          <p:cNvSpPr>
            <a:spLocks noGrp="1"/>
          </p:cNvSpPr>
          <p:nvPr>
            <p:ph type="dt" sz="half" idx="11"/>
          </p:nvPr>
        </p:nvSpPr>
        <p:spPr>
          <a:xfrm>
            <a:off x="10007601" y="6458363"/>
            <a:ext cx="1258924" cy="365125"/>
          </a:xfrm>
        </p:spPr>
        <p:txBody>
          <a:bodyPr/>
          <a:lstStyle>
            <a:lvl1pPr algn="r">
              <a:defRPr sz="1300">
                <a:solidFill>
                  <a:schemeClr val="bg1"/>
                </a:solidFill>
              </a:defRPr>
            </a:lvl1pPr>
          </a:lstStyle>
          <a:p>
            <a:fld id="{680381CD-5519-6F4B-A70D-C0DB24136884}" type="datetime1">
              <a:rPr lang="en-US" smtClean="0"/>
              <a:pPr/>
              <a:t>7/23/2019</a:t>
            </a:fld>
            <a:endParaRPr lang="en-US"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1275" y="6231013"/>
            <a:ext cx="600075" cy="600075"/>
          </a:xfrm>
          <a:prstGeom prst="rect">
            <a:avLst/>
          </a:prstGeom>
        </p:spPr>
      </p:pic>
    </p:spTree>
    <p:extLst>
      <p:ext uri="{BB962C8B-B14F-4D97-AF65-F5344CB8AC3E}">
        <p14:creationId xmlns:p14="http://schemas.microsoft.com/office/powerpoint/2010/main" val="33766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_OIG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dirty="0"/>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dirty="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dirty="0">
                <a:solidFill>
                  <a:schemeClr val="bg1"/>
                </a:solidFill>
                <a:latin typeface="Arial" charset="0"/>
                <a:ea typeface="Arial" charset="0"/>
                <a:cs typeface="Arial" charset="0"/>
              </a:rPr>
              <a:t>Office of Inspector General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7536486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680381CD-5519-6F4B-A70D-C0DB24136884}" type="datetime1">
              <a:rPr lang="en-US" smtClean="0"/>
              <a:t>7/23/2019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ea typeface="Arial" charset="0"/>
                <a:cs typeface="Arial" charset="0"/>
              </a:defRPr>
            </a:lvl1pPr>
          </a:lstStyle>
          <a:p>
            <a:fld id="{F0B861D7-C454-6040-B128-EC713BA7AF5D}" type="slidenum">
              <a:rPr lang="en-US" smtClean="0"/>
              <a:pPr/>
              <a:t>‹#›</a:t>
            </a:fld>
            <a:endParaRPr lang="en-US"/>
          </a:p>
        </p:txBody>
      </p:sp>
    </p:spTree>
    <p:extLst>
      <p:ext uri="{BB962C8B-B14F-4D97-AF65-F5344CB8AC3E}">
        <p14:creationId xmlns:p14="http://schemas.microsoft.com/office/powerpoint/2010/main" val="2047418769"/>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748" r:id="rId13"/>
    <p:sldLayoutId id="2147483674" r:id="rId14"/>
    <p:sldLayoutId id="2147483679"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49" r:id="rId26"/>
    <p:sldLayoutId id="2147483680" r:id="rId27"/>
    <p:sldLayoutId id="2147483675"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50" r:id="rId39"/>
    <p:sldLayoutId id="2147483663" r:id="rId40"/>
    <p:sldLayoutId id="2147483681"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51" r:id="rId52"/>
    <p:sldLayoutId id="2147483682" r:id="rId53"/>
    <p:sldLayoutId id="2147483676"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52" r:id="rId65"/>
    <p:sldLayoutId id="2147483677" r:id="rId66"/>
    <p:sldLayoutId id="2147483683" r:id="rId67"/>
    <p:sldLayoutId id="2147483738" r:id="rId68"/>
    <p:sldLayoutId id="2147483739" r:id="rId69"/>
    <p:sldLayoutId id="2147483740" r:id="rId70"/>
    <p:sldLayoutId id="2147483741" r:id="rId71"/>
    <p:sldLayoutId id="2147483742" r:id="rId72"/>
    <p:sldLayoutId id="2147483743" r:id="rId73"/>
    <p:sldLayoutId id="2147483744" r:id="rId74"/>
    <p:sldLayoutId id="2147483745" r:id="rId75"/>
    <p:sldLayoutId id="2147483746" r:id="rId76"/>
    <p:sldLayoutId id="2147483747" r:id="rId77"/>
    <p:sldLayoutId id="2147483753" r:id="rId78"/>
    <p:sldLayoutId id="2147483661" r:id="rId79"/>
    <p:sldLayoutId id="2147483686" r:id="rId80"/>
    <p:sldLayoutId id="2147483687" r:id="rId81"/>
    <p:sldLayoutId id="2147483666" r:id="rId82"/>
    <p:sldLayoutId id="2147483667" r:id="rId83"/>
    <p:sldLayoutId id="2147483668" r:id="rId84"/>
    <p:sldLayoutId id="2147483670" r:id="rId85"/>
    <p:sldLayoutId id="2147483671" r:id="rId86"/>
    <p:sldLayoutId id="2147483672" r:id="rId87"/>
    <p:sldLayoutId id="2147483754" r:id="rId88"/>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0.xml"/><Relationship Id="rId5" Type="http://schemas.openxmlformats.org/officeDocument/2006/relationships/hyperlink" Target="http://www.defeatmalnutrition.today/sites/default/files/documents/2017%20Malnutrition%20Legislative%20Toolkit_PRINT.pdf"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www.defeatmalnutrition.today/sites/default/files/documents/2017%20Malnutrition%20Legislative%20Toolkit_PRINT.pdf" TargetMode="Externa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0.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0.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0.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hyperlink" Target="mailto:Allison.Bernal@dhs.ga.gov" TargetMode="External"/><Relationship Id="rId2" Type="http://schemas.openxmlformats.org/officeDocument/2006/relationships/hyperlink" Target="mailto:Renae.brown1@dhs.ga.gov" TargetMode="External"/><Relationship Id="rId1" Type="http://schemas.openxmlformats.org/officeDocument/2006/relationships/slideLayout" Target="../slideLayouts/slideLayout80.xml"/><Relationship Id="rId6" Type="http://schemas.openxmlformats.org/officeDocument/2006/relationships/hyperlink" Target="https://creativecommons.org/licenses/by-nd/3.0/" TargetMode="External"/><Relationship Id="rId5" Type="http://schemas.openxmlformats.org/officeDocument/2006/relationships/hyperlink" Target="http://mommieonassis.blogspot.com/2012/05/teacher-appreciation-20-gift-ideas.html"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hyperlink" Target="http://journals.sagepub.com/doi/pdf/10.1177/0148607112440285" TargetMode="External"/><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defeatmalnutrition.today/sites/default/files/documents/2017%20Malnutrition%20Legislative%20Toolkit_PRINT.pdf"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0.xml"/><Relationship Id="rId5" Type="http://schemas.openxmlformats.org/officeDocument/2006/relationships/hyperlink" Target="http://www.defeatmalnutrition.today/sites/default/files/documents/2017%20Malnutrition%20Legislative%20Toolkit_PRINT.pdf"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32878" y="2449690"/>
            <a:ext cx="6832122" cy="1765218"/>
          </a:xfrm>
        </p:spPr>
        <p:txBody>
          <a:bodyPr>
            <a:normAutofit fontScale="90000"/>
          </a:bodyPr>
          <a:lstStyle/>
          <a:p>
            <a:pPr>
              <a:lnSpc>
                <a:spcPct val="100000"/>
              </a:lnSpc>
            </a:pPr>
            <a:r>
              <a:rPr lang="en-US" sz="3500" dirty="0"/>
              <a:t>Identifying and Addressing Malnutrition in Older Adults:</a:t>
            </a:r>
            <a:br>
              <a:rPr lang="en-US" sz="3500" dirty="0"/>
            </a:br>
            <a:br>
              <a:rPr lang="en-US" sz="3500" dirty="0"/>
            </a:br>
            <a:r>
              <a:rPr lang="en-US" sz="3500" dirty="0"/>
              <a:t>A Social Model Approach</a:t>
            </a:r>
          </a:p>
        </p:txBody>
      </p:sp>
      <p:sp>
        <p:nvSpPr>
          <p:cNvPr id="9" name="Text Placeholder 8"/>
          <p:cNvSpPr>
            <a:spLocks noGrp="1"/>
          </p:cNvSpPr>
          <p:nvPr>
            <p:ph type="body" sz="quarter" idx="11"/>
          </p:nvPr>
        </p:nvSpPr>
        <p:spPr>
          <a:xfrm>
            <a:off x="4649982" y="4650520"/>
            <a:ext cx="7542018" cy="1878440"/>
          </a:xfrm>
        </p:spPr>
        <p:txBody>
          <a:bodyPr>
            <a:normAutofit fontScale="62500" lnSpcReduction="20000"/>
          </a:bodyPr>
          <a:lstStyle/>
          <a:p>
            <a:endParaRPr lang="en-US" dirty="0"/>
          </a:p>
          <a:p>
            <a:pPr>
              <a:lnSpc>
                <a:spcPct val="120000"/>
              </a:lnSpc>
              <a:spcBef>
                <a:spcPts val="0"/>
              </a:spcBef>
              <a:spcAft>
                <a:spcPts val="600"/>
              </a:spcAft>
            </a:pPr>
            <a:r>
              <a:rPr lang="en-US" dirty="0">
                <a:latin typeface="+mn-lt"/>
              </a:rPr>
              <a:t>Allison Bernal, RDN, LD</a:t>
            </a:r>
            <a:br>
              <a:rPr lang="en-US" dirty="0">
                <a:latin typeface="+mn-lt"/>
              </a:rPr>
            </a:br>
            <a:r>
              <a:rPr lang="en-US" dirty="0">
                <a:latin typeface="+mn-lt"/>
              </a:rPr>
              <a:t>Manager, DHS DAS Livable Communities Section</a:t>
            </a:r>
            <a:br>
              <a:rPr lang="en-US" dirty="0">
                <a:latin typeface="+mn-lt"/>
              </a:rPr>
            </a:br>
            <a:endParaRPr lang="en-US" dirty="0">
              <a:latin typeface="+mn-lt"/>
            </a:endParaRPr>
          </a:p>
          <a:p>
            <a:pPr>
              <a:lnSpc>
                <a:spcPct val="120000"/>
              </a:lnSpc>
              <a:spcBef>
                <a:spcPts val="0"/>
              </a:spcBef>
              <a:spcAft>
                <a:spcPts val="600"/>
              </a:spcAft>
            </a:pPr>
            <a:r>
              <a:rPr lang="en-US" dirty="0">
                <a:latin typeface="+mn-lt"/>
              </a:rPr>
              <a:t>Renae Brown, MS, RD, LD</a:t>
            </a:r>
            <a:br>
              <a:rPr lang="en-US" dirty="0">
                <a:latin typeface="+mn-lt"/>
              </a:rPr>
            </a:br>
            <a:r>
              <a:rPr lang="en-US" dirty="0">
                <a:latin typeface="+mn-lt"/>
              </a:rPr>
              <a:t>Chief Dietitian/Nutritionist, DHS DAS Livable Communities Section</a:t>
            </a:r>
          </a:p>
        </p:txBody>
      </p:sp>
      <p:sp>
        <p:nvSpPr>
          <p:cNvPr id="6" name="Date Placeholder 5"/>
          <p:cNvSpPr>
            <a:spLocks noGrp="1"/>
          </p:cNvSpPr>
          <p:nvPr>
            <p:ph type="dt" sz="half" idx="13"/>
          </p:nvPr>
        </p:nvSpPr>
        <p:spPr/>
        <p:txBody>
          <a:body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371281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2EC06-1D35-4F9C-950C-E2475E2099E4}"/>
              </a:ext>
            </a:extLst>
          </p:cNvPr>
          <p:cNvPicPr>
            <a:picLocks noChangeAspect="1"/>
          </p:cNvPicPr>
          <p:nvPr/>
        </p:nvPicPr>
        <p:blipFill rotWithShape="1">
          <a:blip r:embed="rId3"/>
          <a:srcRect/>
          <a:stretch/>
        </p:blipFill>
        <p:spPr>
          <a:xfrm>
            <a:off x="2072772" y="20012"/>
            <a:ext cx="8726408" cy="1677025"/>
          </a:xfrm>
          <a:prstGeom prst="rect">
            <a:avLst/>
          </a:prstGeom>
        </p:spPr>
      </p:pic>
      <p:sp>
        <p:nvSpPr>
          <p:cNvPr id="4" name="Text Placeholder 3">
            <a:extLst>
              <a:ext uri="{FF2B5EF4-FFF2-40B4-BE49-F238E27FC236}">
                <a16:creationId xmlns:a16="http://schemas.microsoft.com/office/drawing/2014/main" id="{895BD478-3EC0-469A-A40E-D38F4FEF4013}"/>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109C2445-DAE7-45F6-8395-71541F6F04AE}"/>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7" name="Picture 6">
            <a:extLst>
              <a:ext uri="{FF2B5EF4-FFF2-40B4-BE49-F238E27FC236}">
                <a16:creationId xmlns:a16="http://schemas.microsoft.com/office/drawing/2014/main" id="{7D61CD9D-68F2-4210-9D4C-C3FDB131DFC0}"/>
              </a:ext>
            </a:extLst>
          </p:cNvPr>
          <p:cNvPicPr>
            <a:picLocks noChangeAspect="1"/>
          </p:cNvPicPr>
          <p:nvPr/>
        </p:nvPicPr>
        <p:blipFill rotWithShape="1">
          <a:blip r:embed="rId4"/>
          <a:srcRect l="6639" t="25801" r="4134" b="3870"/>
          <a:stretch/>
        </p:blipFill>
        <p:spPr>
          <a:xfrm>
            <a:off x="1960884" y="1644307"/>
            <a:ext cx="8599990" cy="4555683"/>
          </a:xfrm>
          <a:prstGeom prst="rect">
            <a:avLst/>
          </a:prstGeom>
        </p:spPr>
      </p:pic>
      <p:sp>
        <p:nvSpPr>
          <p:cNvPr id="8" name="Rectangle 7">
            <a:extLst>
              <a:ext uri="{FF2B5EF4-FFF2-40B4-BE49-F238E27FC236}">
                <a16:creationId xmlns:a16="http://schemas.microsoft.com/office/drawing/2014/main" id="{0816D2DB-AE03-4CA7-97CF-119B296A5BB7}"/>
              </a:ext>
            </a:extLst>
          </p:cNvPr>
          <p:cNvSpPr/>
          <p:nvPr/>
        </p:nvSpPr>
        <p:spPr>
          <a:xfrm>
            <a:off x="581085" y="5941618"/>
            <a:ext cx="11481241" cy="516745"/>
          </a:xfrm>
          <a:prstGeom prst="rect">
            <a:avLst/>
          </a:prstGeom>
        </p:spPr>
        <p:txBody>
          <a:bodyPr wrap="square">
            <a:spAutoFit/>
          </a:bodyPr>
          <a:lstStyle/>
          <a:p>
            <a:pPr>
              <a:lnSpc>
                <a:spcPct val="110000"/>
              </a:lnSpc>
            </a:pPr>
            <a:r>
              <a:rPr lang="en-US" sz="1400" dirty="0"/>
              <a:t>Advancing Policies for Quality Malnutrition Care in Older Adults, 2017, </a:t>
            </a:r>
            <a:r>
              <a:rPr lang="en-US" sz="1200" u="sng" dirty="0">
                <a:hlinkClick r:id="rId5">
                  <a:extLst>
                    <a:ext uri="{A12FA001-AC4F-418D-AE19-62706E023703}">
                      <ahyp:hlinkClr xmlns:ahyp="http://schemas.microsoft.com/office/drawing/2018/hyperlinkcolor" val="tx"/>
                    </a:ext>
                  </a:extLst>
                </a:hlinkClick>
              </a:rPr>
              <a:t>http://www.defeatmalnutrition.today/sites/default/files/documents/2017%20Malnutrition%20Legislative%20Toolkit_PRINT.pdf</a:t>
            </a:r>
            <a:r>
              <a:rPr lang="en-US" sz="1200" dirty="0"/>
              <a:t> </a:t>
            </a:r>
          </a:p>
        </p:txBody>
      </p:sp>
      <p:sp>
        <p:nvSpPr>
          <p:cNvPr id="9" name="Rectangle 8">
            <a:extLst>
              <a:ext uri="{FF2B5EF4-FFF2-40B4-BE49-F238E27FC236}">
                <a16:creationId xmlns:a16="http://schemas.microsoft.com/office/drawing/2014/main" id="{EB094D69-5604-46A1-9C51-ECB795C58B9E}"/>
              </a:ext>
            </a:extLst>
          </p:cNvPr>
          <p:cNvSpPr/>
          <p:nvPr/>
        </p:nvSpPr>
        <p:spPr>
          <a:xfrm>
            <a:off x="8086808" y="1644307"/>
            <a:ext cx="2712372" cy="4555683"/>
          </a:xfrm>
          <a:prstGeom prst="rect">
            <a:avLst/>
          </a:prstGeom>
          <a:noFill/>
          <a:ln w="69850">
            <a:solidFill>
              <a:srgbClr val="9CE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8C6801E-0155-4F68-A14C-FA328D261037}"/>
              </a:ext>
            </a:extLst>
          </p:cNvPr>
          <p:cNvSpPr/>
          <p:nvPr/>
        </p:nvSpPr>
        <p:spPr>
          <a:xfrm>
            <a:off x="2060293" y="1545417"/>
            <a:ext cx="5914626" cy="4396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59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40823" y="6510338"/>
            <a:ext cx="5601811" cy="260350"/>
          </a:xfrm>
        </p:spPr>
        <p:txBody>
          <a:bodyPr/>
          <a:lstStyle/>
          <a:p>
            <a:r>
              <a:rPr lang="en-US" dirty="0"/>
              <a:t>Division of Aging Services</a:t>
            </a:r>
          </a:p>
        </p:txBody>
      </p:sp>
      <p:sp>
        <p:nvSpPr>
          <p:cNvPr id="5" name="Date Placeholder 4"/>
          <p:cNvSpPr>
            <a:spLocks noGrp="1"/>
          </p:cNvSpPr>
          <p:nvPr>
            <p:ph type="dt" sz="half" idx="11"/>
          </p:nvPr>
        </p:nvSpPr>
        <p:spPr>
          <a:xfrm>
            <a:off x="9664262" y="6472858"/>
            <a:ext cx="1302717" cy="350630"/>
          </a:xfrm>
        </p:spPr>
        <p:txBody>
          <a:bodyPr/>
          <a:lstStyle/>
          <a:p>
            <a:fld id="{680381CD-5519-6F4B-A70D-C0DB24136884}" type="datetime1">
              <a:rPr lang="en-US" smtClean="0"/>
              <a:pPr/>
              <a:t>7/23/2019</a:t>
            </a:fld>
            <a:endParaRPr lang="en-US" dirty="0"/>
          </a:p>
        </p:txBody>
      </p:sp>
      <p:sp>
        <p:nvSpPr>
          <p:cNvPr id="6" name="Rectangle 5"/>
          <p:cNvSpPr/>
          <p:nvPr/>
        </p:nvSpPr>
        <p:spPr>
          <a:xfrm>
            <a:off x="520259" y="5727515"/>
            <a:ext cx="11481241" cy="646844"/>
          </a:xfrm>
          <a:prstGeom prst="rect">
            <a:avLst/>
          </a:prstGeom>
        </p:spPr>
        <p:txBody>
          <a:bodyPr wrap="square">
            <a:spAutoFit/>
          </a:bodyPr>
          <a:lstStyle/>
          <a:p>
            <a:pPr>
              <a:lnSpc>
                <a:spcPct val="110000"/>
              </a:lnSpc>
            </a:pPr>
            <a:r>
              <a:rPr lang="en-US" dirty="0"/>
              <a:t>Advancing Policies for Quality Malnutrition Care in Older Adults, 2017, </a:t>
            </a:r>
            <a:r>
              <a:rPr lang="en-US" sz="1600" u="sng" dirty="0">
                <a:hlinkClick r:id="rId2">
                  <a:extLst>
                    <a:ext uri="{A12FA001-AC4F-418D-AE19-62706E023703}">
                      <ahyp:hlinkClr xmlns:ahyp="http://schemas.microsoft.com/office/drawing/2018/hyperlinkcolor" val="tx"/>
                    </a:ext>
                  </a:extLst>
                </a:hlinkClick>
              </a:rPr>
              <a:t>http://www.defeatmalnutrition.today/sites/default/files/documents/2017%20Malnutrition%20Legislative%20Toolkit_PRINT.pdf</a:t>
            </a:r>
            <a:r>
              <a:rPr lang="en-US" sz="1600" dirty="0"/>
              <a:t> </a:t>
            </a:r>
          </a:p>
        </p:txBody>
      </p:sp>
      <p:sp>
        <p:nvSpPr>
          <p:cNvPr id="2" name="Title 1"/>
          <p:cNvSpPr>
            <a:spLocks noGrp="1"/>
          </p:cNvSpPr>
          <p:nvPr>
            <p:ph type="title"/>
          </p:nvPr>
        </p:nvSpPr>
        <p:spPr>
          <a:xfrm>
            <a:off x="151764" y="266231"/>
            <a:ext cx="11786042" cy="952970"/>
          </a:xfrm>
        </p:spPr>
        <p:txBody>
          <a:bodyPr>
            <a:normAutofit fontScale="90000"/>
          </a:bodyPr>
          <a:lstStyle/>
          <a:p>
            <a:r>
              <a:rPr lang="en-US" dirty="0"/>
              <a:t>Cost of disease-associated malnutrition in Georgia?</a:t>
            </a:r>
          </a:p>
        </p:txBody>
      </p:sp>
      <p:pic>
        <p:nvPicPr>
          <p:cNvPr id="7" name="Picture 6"/>
          <p:cNvPicPr>
            <a:picLocks noChangeAspect="1"/>
          </p:cNvPicPr>
          <p:nvPr/>
        </p:nvPicPr>
        <p:blipFill>
          <a:blip r:embed="rId3"/>
          <a:stretch>
            <a:fillRect/>
          </a:stretch>
        </p:blipFill>
        <p:spPr>
          <a:xfrm>
            <a:off x="520259" y="1219201"/>
            <a:ext cx="8367203" cy="4508314"/>
          </a:xfrm>
          <a:prstGeom prst="rect">
            <a:avLst/>
          </a:prstGeom>
        </p:spPr>
      </p:pic>
      <p:sp>
        <p:nvSpPr>
          <p:cNvPr id="8" name="Oval Callout 7"/>
          <p:cNvSpPr/>
          <p:nvPr/>
        </p:nvSpPr>
        <p:spPr>
          <a:xfrm>
            <a:off x="8174715" y="1256681"/>
            <a:ext cx="3335321" cy="3223664"/>
          </a:xfrm>
          <a:prstGeom prst="wedgeEllipseCallout">
            <a:avLst>
              <a:gd name="adj1" fmla="val -96845"/>
              <a:gd name="adj2" fmla="val 39104"/>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269272" y="1973744"/>
            <a:ext cx="2961010" cy="1785104"/>
          </a:xfrm>
          <a:prstGeom prst="rect">
            <a:avLst/>
          </a:prstGeom>
          <a:noFill/>
        </p:spPr>
        <p:txBody>
          <a:bodyPr wrap="square" rtlCol="0">
            <a:spAutoFit/>
          </a:bodyPr>
          <a:lstStyle/>
          <a:p>
            <a:pPr algn="ctr"/>
            <a:r>
              <a:rPr lang="en-US" sz="2200" b="1" dirty="0">
                <a:solidFill>
                  <a:srgbClr val="C00000"/>
                </a:solidFill>
              </a:rPr>
              <a:t>Georgia’s annual costs in 65+ are $99/person and </a:t>
            </a:r>
          </a:p>
          <a:p>
            <a:pPr algn="ctr"/>
            <a:r>
              <a:rPr lang="en-US" sz="2200" b="1" dirty="0">
                <a:solidFill>
                  <a:srgbClr val="C00000"/>
                </a:solidFill>
              </a:rPr>
              <a:t>more than </a:t>
            </a:r>
          </a:p>
          <a:p>
            <a:pPr algn="ctr"/>
            <a:r>
              <a:rPr lang="en-US" sz="2200" b="1" dirty="0">
                <a:solidFill>
                  <a:srgbClr val="C00000"/>
                </a:solidFill>
              </a:rPr>
              <a:t>$125 million/yr</a:t>
            </a:r>
          </a:p>
        </p:txBody>
      </p:sp>
    </p:spTree>
    <p:extLst>
      <p:ext uri="{BB962C8B-B14F-4D97-AF65-F5344CB8AC3E}">
        <p14:creationId xmlns:p14="http://schemas.microsoft.com/office/powerpoint/2010/main" val="10964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1995-AA5B-476A-89CE-B2FCF1D8E32A}"/>
              </a:ext>
            </a:extLst>
          </p:cNvPr>
          <p:cNvSpPr>
            <a:spLocks noGrp="1"/>
          </p:cNvSpPr>
          <p:nvPr>
            <p:ph type="title"/>
          </p:nvPr>
        </p:nvSpPr>
        <p:spPr/>
        <p:txBody>
          <a:bodyPr/>
          <a:lstStyle/>
          <a:p>
            <a:r>
              <a:rPr lang="en-US" dirty="0"/>
              <a:t>What does malnutrition look like?</a:t>
            </a:r>
          </a:p>
        </p:txBody>
      </p:sp>
      <p:sp>
        <p:nvSpPr>
          <p:cNvPr id="4" name="Text Placeholder 3">
            <a:extLst>
              <a:ext uri="{FF2B5EF4-FFF2-40B4-BE49-F238E27FC236}">
                <a16:creationId xmlns:a16="http://schemas.microsoft.com/office/drawing/2014/main" id="{C26D6445-310F-44BA-AABC-3D702CA6C3D6}"/>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6DE078D0-B993-4449-BC76-00F8F1725413}"/>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2050" name="Picture 2" descr="Image result for malnourished senior">
            <a:extLst>
              <a:ext uri="{FF2B5EF4-FFF2-40B4-BE49-F238E27FC236}">
                <a16:creationId xmlns:a16="http://schemas.microsoft.com/office/drawing/2014/main" id="{5DA41381-A3FF-4B62-980E-C6A1843576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9" t="-1680" r="-3291" b="1680"/>
          <a:stretch/>
        </p:blipFill>
        <p:spPr bwMode="auto">
          <a:xfrm>
            <a:off x="488618" y="1289553"/>
            <a:ext cx="4056522" cy="28157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1844A71D-45AB-4326-95A7-4178B07452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2" r="5407"/>
          <a:stretch/>
        </p:blipFill>
        <p:spPr bwMode="auto">
          <a:xfrm>
            <a:off x="7866207" y="1118859"/>
            <a:ext cx="3976169" cy="3050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black senior citizen">
            <a:extLst>
              <a:ext uri="{FF2B5EF4-FFF2-40B4-BE49-F238E27FC236}">
                <a16:creationId xmlns:a16="http://schemas.microsoft.com/office/drawing/2014/main" id="{E2BF334F-A7E9-4F41-9B25-5C6092D921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99" t="3077" r="7390" b="8601"/>
          <a:stretch/>
        </p:blipFill>
        <p:spPr bwMode="auto">
          <a:xfrm>
            <a:off x="4067739" y="2675810"/>
            <a:ext cx="4056522" cy="3183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7BFE1C-9817-4A88-99F7-5D04BE0A4CDB}"/>
              </a:ext>
            </a:extLst>
          </p:cNvPr>
          <p:cNvSpPr/>
          <p:nvPr/>
        </p:nvSpPr>
        <p:spPr>
          <a:xfrm>
            <a:off x="349623" y="5750477"/>
            <a:ext cx="11950883" cy="707886"/>
          </a:xfrm>
          <a:prstGeom prst="rect">
            <a:avLst/>
          </a:prstGeom>
        </p:spPr>
        <p:txBody>
          <a:bodyPr wrap="square">
            <a:spAutoFit/>
          </a:bodyPr>
          <a:lstStyle/>
          <a:p>
            <a:r>
              <a:rPr lang="en-US" sz="1000" dirty="0">
                <a:solidFill>
                  <a:srgbClr val="333333"/>
                </a:solidFill>
                <a:latin typeface="TimesNewRoman"/>
              </a:rPr>
              <a:t>Image Sources:</a:t>
            </a:r>
            <a:br>
              <a:rPr lang="en-US" sz="1000" dirty="0">
                <a:solidFill>
                  <a:srgbClr val="333333"/>
                </a:solidFill>
                <a:latin typeface="TimesNewRoman"/>
              </a:rPr>
            </a:br>
            <a:r>
              <a:rPr lang="en-US" sz="1000" dirty="0">
                <a:solidFill>
                  <a:srgbClr val="333333"/>
                </a:solidFill>
                <a:latin typeface="TimesNewRoman"/>
              </a:rPr>
              <a:t>Toews, K. (2016, June 08). Seniors malnutrition: A national crisis. https://chefsforseniors.com/blog/2016/6/7/g4zrsvmxjt2g0u8edhbechdfdo50n3</a:t>
            </a:r>
            <a:br>
              <a:rPr lang="en-US" sz="1000" dirty="0">
                <a:solidFill>
                  <a:srgbClr val="333333"/>
                </a:solidFill>
                <a:latin typeface="TimesNewRoman"/>
              </a:rPr>
            </a:br>
            <a:r>
              <a:rPr lang="en-US" sz="1000" dirty="0">
                <a:solidFill>
                  <a:srgbClr val="333333"/>
                </a:solidFill>
                <a:latin typeface="TimesNewRoman"/>
              </a:rPr>
              <a:t>Senior citizen black images. https://www.shutterstock.com/search/senior citizen </a:t>
            </a:r>
            <a:r>
              <a:rPr lang="en-US" sz="1000" dirty="0" err="1">
                <a:solidFill>
                  <a:srgbClr val="333333"/>
                </a:solidFill>
                <a:latin typeface="TimesNewRoman"/>
              </a:rPr>
              <a:t>black?search_source</a:t>
            </a:r>
            <a:r>
              <a:rPr lang="en-US" sz="1000" dirty="0">
                <a:solidFill>
                  <a:srgbClr val="333333"/>
                </a:solidFill>
                <a:latin typeface="TimesNewRoman"/>
              </a:rPr>
              <a:t>=</a:t>
            </a:r>
            <a:r>
              <a:rPr lang="en-US" sz="1000" dirty="0" err="1">
                <a:solidFill>
                  <a:srgbClr val="333333"/>
                </a:solidFill>
                <a:latin typeface="TimesNewRoman"/>
              </a:rPr>
              <a:t>base_keyword&amp;ref_context</a:t>
            </a:r>
            <a:r>
              <a:rPr lang="en-US" sz="1000" dirty="0">
                <a:solidFill>
                  <a:srgbClr val="333333"/>
                </a:solidFill>
                <a:latin typeface="TimesNewRoman"/>
              </a:rPr>
              <a:t>=keyword</a:t>
            </a:r>
          </a:p>
          <a:p>
            <a:r>
              <a:rPr lang="en-US" sz="1000" dirty="0" err="1"/>
              <a:t>Cohut</a:t>
            </a:r>
            <a:r>
              <a:rPr lang="en-US" sz="1000" dirty="0"/>
              <a:t>, M. (2018, May 08). Are people with diabetes, obesity predisposed to stress?. https://www.medicalnewstoday.com/articles/321743.php</a:t>
            </a:r>
          </a:p>
        </p:txBody>
      </p:sp>
    </p:spTree>
    <p:extLst>
      <p:ext uri="{BB962C8B-B14F-4D97-AF65-F5344CB8AC3E}">
        <p14:creationId xmlns:p14="http://schemas.microsoft.com/office/powerpoint/2010/main" val="98466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0B-C687-4270-9D3C-B0129774BE92}"/>
              </a:ext>
            </a:extLst>
          </p:cNvPr>
          <p:cNvSpPr>
            <a:spLocks noGrp="1"/>
          </p:cNvSpPr>
          <p:nvPr>
            <p:ph type="title"/>
          </p:nvPr>
        </p:nvSpPr>
        <p:spPr/>
        <p:txBody>
          <a:bodyPr>
            <a:normAutofit fontScale="90000"/>
          </a:bodyPr>
          <a:lstStyle/>
          <a:p>
            <a:r>
              <a:rPr lang="en-US" dirty="0"/>
              <a:t>Nutrition Focused Physical Exam: </a:t>
            </a:r>
            <a:r>
              <a:rPr lang="en-US" u="sng" dirty="0">
                <a:solidFill>
                  <a:srgbClr val="00B050"/>
                </a:solidFill>
              </a:rPr>
              <a:t>Macro</a:t>
            </a:r>
            <a:r>
              <a:rPr lang="en-US" dirty="0"/>
              <a:t>nutrient Deficiencies</a:t>
            </a:r>
          </a:p>
        </p:txBody>
      </p:sp>
      <p:pic>
        <p:nvPicPr>
          <p:cNvPr id="6" name="Content Placeholder 5">
            <a:extLst>
              <a:ext uri="{FF2B5EF4-FFF2-40B4-BE49-F238E27FC236}">
                <a16:creationId xmlns:a16="http://schemas.microsoft.com/office/drawing/2014/main" id="{84AB13E9-DBB0-4A4E-8DAE-190443D0C467}"/>
              </a:ext>
            </a:extLst>
          </p:cNvPr>
          <p:cNvPicPr>
            <a:picLocks noGrp="1" noChangeAspect="1"/>
          </p:cNvPicPr>
          <p:nvPr>
            <p:ph sz="half" idx="1"/>
          </p:nvPr>
        </p:nvPicPr>
        <p:blipFill rotWithShape="1">
          <a:blip r:embed="rId3"/>
          <a:srcRect b="92233"/>
          <a:stretch/>
        </p:blipFill>
        <p:spPr>
          <a:xfrm>
            <a:off x="95222" y="1474748"/>
            <a:ext cx="6424660" cy="396689"/>
          </a:xfrm>
          <a:prstGeom prst="rect">
            <a:avLst/>
          </a:prstGeom>
        </p:spPr>
      </p:pic>
      <p:sp>
        <p:nvSpPr>
          <p:cNvPr id="4" name="Text Placeholder 3">
            <a:extLst>
              <a:ext uri="{FF2B5EF4-FFF2-40B4-BE49-F238E27FC236}">
                <a16:creationId xmlns:a16="http://schemas.microsoft.com/office/drawing/2014/main" id="{D54A6658-4B5D-4FB8-922F-B8CF13C26262}"/>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55289F88-BB2F-415F-BE84-19949E0C5445}"/>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8" name="Content Placeholder 5">
            <a:extLst>
              <a:ext uri="{FF2B5EF4-FFF2-40B4-BE49-F238E27FC236}">
                <a16:creationId xmlns:a16="http://schemas.microsoft.com/office/drawing/2014/main" id="{15D23BA8-4534-4D9C-BEDE-96E60476028D}"/>
              </a:ext>
            </a:extLst>
          </p:cNvPr>
          <p:cNvPicPr>
            <a:picLocks noChangeAspect="1"/>
          </p:cNvPicPr>
          <p:nvPr/>
        </p:nvPicPr>
        <p:blipFill>
          <a:blip r:embed="rId4"/>
          <a:stretch>
            <a:fillRect/>
          </a:stretch>
        </p:blipFill>
        <p:spPr>
          <a:xfrm>
            <a:off x="6776410" y="1730450"/>
            <a:ext cx="2667693" cy="2047663"/>
          </a:xfrm>
          <a:prstGeom prst="rect">
            <a:avLst/>
          </a:prstGeom>
        </p:spPr>
      </p:pic>
      <p:pic>
        <p:nvPicPr>
          <p:cNvPr id="9" name="Picture 8">
            <a:extLst>
              <a:ext uri="{FF2B5EF4-FFF2-40B4-BE49-F238E27FC236}">
                <a16:creationId xmlns:a16="http://schemas.microsoft.com/office/drawing/2014/main" id="{6B3CABFC-B7C6-47BD-ABBE-C1398F1CBD1C}"/>
              </a:ext>
            </a:extLst>
          </p:cNvPr>
          <p:cNvPicPr>
            <a:picLocks noChangeAspect="1"/>
          </p:cNvPicPr>
          <p:nvPr/>
        </p:nvPicPr>
        <p:blipFill>
          <a:blip r:embed="rId5"/>
          <a:stretch>
            <a:fillRect/>
          </a:stretch>
        </p:blipFill>
        <p:spPr>
          <a:xfrm>
            <a:off x="9506333" y="1730450"/>
            <a:ext cx="2302991" cy="1896581"/>
          </a:xfrm>
          <a:prstGeom prst="rect">
            <a:avLst/>
          </a:prstGeom>
        </p:spPr>
      </p:pic>
      <p:pic>
        <p:nvPicPr>
          <p:cNvPr id="10" name="Picture 9">
            <a:extLst>
              <a:ext uri="{FF2B5EF4-FFF2-40B4-BE49-F238E27FC236}">
                <a16:creationId xmlns:a16="http://schemas.microsoft.com/office/drawing/2014/main" id="{8E0D0AF0-9563-4F96-9E20-CE54FD6DE94F}"/>
              </a:ext>
            </a:extLst>
          </p:cNvPr>
          <p:cNvPicPr>
            <a:picLocks noChangeAspect="1"/>
          </p:cNvPicPr>
          <p:nvPr/>
        </p:nvPicPr>
        <p:blipFill>
          <a:blip r:embed="rId6"/>
          <a:stretch>
            <a:fillRect/>
          </a:stretch>
        </p:blipFill>
        <p:spPr>
          <a:xfrm>
            <a:off x="6316081" y="4005082"/>
            <a:ext cx="5729296" cy="1625688"/>
          </a:xfrm>
          <a:prstGeom prst="rect">
            <a:avLst/>
          </a:prstGeom>
        </p:spPr>
      </p:pic>
      <p:pic>
        <p:nvPicPr>
          <p:cNvPr id="12" name="Content Placeholder 5">
            <a:extLst>
              <a:ext uri="{FF2B5EF4-FFF2-40B4-BE49-F238E27FC236}">
                <a16:creationId xmlns:a16="http://schemas.microsoft.com/office/drawing/2014/main" id="{97DD9C5B-BBEC-40A1-8FE7-B73693FA4D20}"/>
              </a:ext>
            </a:extLst>
          </p:cNvPr>
          <p:cNvPicPr>
            <a:picLocks noChangeAspect="1"/>
          </p:cNvPicPr>
          <p:nvPr/>
        </p:nvPicPr>
        <p:blipFill rotWithShape="1">
          <a:blip r:embed="rId3"/>
          <a:srcRect l="2121" t="18165" r="4186" b="6"/>
          <a:stretch/>
        </p:blipFill>
        <p:spPr>
          <a:xfrm>
            <a:off x="163309" y="1939725"/>
            <a:ext cx="6077751" cy="4219850"/>
          </a:xfrm>
          <a:prstGeom prst="rect">
            <a:avLst/>
          </a:prstGeom>
        </p:spPr>
      </p:pic>
      <p:sp>
        <p:nvSpPr>
          <p:cNvPr id="13" name="Rectangle 12">
            <a:extLst>
              <a:ext uri="{FF2B5EF4-FFF2-40B4-BE49-F238E27FC236}">
                <a16:creationId xmlns:a16="http://schemas.microsoft.com/office/drawing/2014/main" id="{4CB4CFAE-42DB-4702-A028-93134B46D355}"/>
              </a:ext>
            </a:extLst>
          </p:cNvPr>
          <p:cNvSpPr/>
          <p:nvPr/>
        </p:nvSpPr>
        <p:spPr>
          <a:xfrm>
            <a:off x="889322" y="5857739"/>
            <a:ext cx="11302678" cy="584775"/>
          </a:xfrm>
          <a:prstGeom prst="rect">
            <a:avLst/>
          </a:prstGeom>
        </p:spPr>
        <p:txBody>
          <a:bodyPr wrap="square">
            <a:spAutoFit/>
          </a:bodyPr>
          <a:lstStyle/>
          <a:p>
            <a:r>
              <a:rPr lang="en-US" sz="1600" dirty="0">
                <a:solidFill>
                  <a:srgbClr val="333333"/>
                </a:solidFill>
                <a:latin typeface="Arial" panose="020B0604020202020204" pitchFamily="34" charset="0"/>
                <a:cs typeface="Arial" panose="020B0604020202020204" pitchFamily="34" charset="0"/>
              </a:rPr>
              <a:t>Malnutrition Quality Improvement Initiative Malnutrition Recognition Guide. http://malnutrition.com/static/pdf/mqii-malnutrition-recognition-guide.pdf</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18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0B-C687-4270-9D3C-B0129774BE92}"/>
              </a:ext>
            </a:extLst>
          </p:cNvPr>
          <p:cNvSpPr>
            <a:spLocks noGrp="1"/>
          </p:cNvSpPr>
          <p:nvPr>
            <p:ph type="title"/>
          </p:nvPr>
        </p:nvSpPr>
        <p:spPr/>
        <p:txBody>
          <a:bodyPr>
            <a:normAutofit fontScale="90000"/>
          </a:bodyPr>
          <a:lstStyle/>
          <a:p>
            <a:r>
              <a:rPr lang="en-US" dirty="0"/>
              <a:t>Nutrition Focused Physical Exam: </a:t>
            </a:r>
            <a:r>
              <a:rPr lang="en-US" u="sng" dirty="0">
                <a:solidFill>
                  <a:srgbClr val="00B050"/>
                </a:solidFill>
              </a:rPr>
              <a:t>Macro</a:t>
            </a:r>
            <a:r>
              <a:rPr lang="en-US" dirty="0"/>
              <a:t>nutrient Deficiencies </a:t>
            </a:r>
          </a:p>
        </p:txBody>
      </p:sp>
      <p:sp>
        <p:nvSpPr>
          <p:cNvPr id="4" name="Text Placeholder 3">
            <a:extLst>
              <a:ext uri="{FF2B5EF4-FFF2-40B4-BE49-F238E27FC236}">
                <a16:creationId xmlns:a16="http://schemas.microsoft.com/office/drawing/2014/main" id="{D54A6658-4B5D-4FB8-922F-B8CF13C26262}"/>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55289F88-BB2F-415F-BE84-19949E0C5445}"/>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13" name="Rectangle 12">
            <a:extLst>
              <a:ext uri="{FF2B5EF4-FFF2-40B4-BE49-F238E27FC236}">
                <a16:creationId xmlns:a16="http://schemas.microsoft.com/office/drawing/2014/main" id="{4CB4CFAE-42DB-4702-A028-93134B46D355}"/>
              </a:ext>
            </a:extLst>
          </p:cNvPr>
          <p:cNvSpPr/>
          <p:nvPr/>
        </p:nvSpPr>
        <p:spPr>
          <a:xfrm>
            <a:off x="889322" y="5908227"/>
            <a:ext cx="11302678" cy="584775"/>
          </a:xfrm>
          <a:prstGeom prst="rect">
            <a:avLst/>
          </a:prstGeom>
        </p:spPr>
        <p:txBody>
          <a:bodyPr wrap="square">
            <a:spAutoFit/>
          </a:bodyPr>
          <a:lstStyle/>
          <a:p>
            <a:r>
              <a:rPr lang="en-US" sz="1600" dirty="0">
                <a:solidFill>
                  <a:srgbClr val="333333"/>
                </a:solidFill>
                <a:latin typeface="Arial" panose="020B0604020202020204" pitchFamily="34" charset="0"/>
                <a:cs typeface="Arial" panose="020B0604020202020204" pitchFamily="34" charset="0"/>
              </a:rPr>
              <a:t>Malnutrition Quality Improvement Initiative Malnutrition Recognition Guide. http://malnutrition.com/static/pdf/mqii-malnutrition-recognition-guide.pdf</a:t>
            </a:r>
            <a:endParaRPr lang="en-US" sz="16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00AD5AB-E3E5-40CD-BB34-42FECC079709}"/>
              </a:ext>
            </a:extLst>
          </p:cNvPr>
          <p:cNvPicPr>
            <a:picLocks noChangeAspect="1"/>
          </p:cNvPicPr>
          <p:nvPr/>
        </p:nvPicPr>
        <p:blipFill rotWithShape="1">
          <a:blip r:embed="rId3"/>
          <a:srcRect t="12621" r="1503"/>
          <a:stretch/>
        </p:blipFill>
        <p:spPr>
          <a:xfrm>
            <a:off x="248948" y="1505418"/>
            <a:ext cx="6185488" cy="4482018"/>
          </a:xfrm>
          <a:prstGeom prst="rect">
            <a:avLst/>
          </a:prstGeom>
        </p:spPr>
      </p:pic>
      <p:pic>
        <p:nvPicPr>
          <p:cNvPr id="15" name="Picture 14">
            <a:extLst>
              <a:ext uri="{FF2B5EF4-FFF2-40B4-BE49-F238E27FC236}">
                <a16:creationId xmlns:a16="http://schemas.microsoft.com/office/drawing/2014/main" id="{12DE7398-4A89-462D-A1DA-609A9B5F5CED}"/>
              </a:ext>
            </a:extLst>
          </p:cNvPr>
          <p:cNvPicPr>
            <a:picLocks noChangeAspect="1"/>
          </p:cNvPicPr>
          <p:nvPr/>
        </p:nvPicPr>
        <p:blipFill>
          <a:blip r:embed="rId4"/>
          <a:stretch>
            <a:fillRect/>
          </a:stretch>
        </p:blipFill>
        <p:spPr>
          <a:xfrm>
            <a:off x="254030" y="1505418"/>
            <a:ext cx="3658214" cy="372393"/>
          </a:xfrm>
          <a:prstGeom prst="rect">
            <a:avLst/>
          </a:prstGeom>
        </p:spPr>
      </p:pic>
      <p:pic>
        <p:nvPicPr>
          <p:cNvPr id="16" name="Picture 15">
            <a:extLst>
              <a:ext uri="{FF2B5EF4-FFF2-40B4-BE49-F238E27FC236}">
                <a16:creationId xmlns:a16="http://schemas.microsoft.com/office/drawing/2014/main" id="{08C3604C-03D4-464E-A7A0-903FC5290A29}"/>
              </a:ext>
            </a:extLst>
          </p:cNvPr>
          <p:cNvPicPr>
            <a:picLocks noChangeAspect="1"/>
          </p:cNvPicPr>
          <p:nvPr/>
        </p:nvPicPr>
        <p:blipFill>
          <a:blip r:embed="rId5"/>
          <a:stretch>
            <a:fillRect/>
          </a:stretch>
        </p:blipFill>
        <p:spPr>
          <a:xfrm>
            <a:off x="6688465" y="2025746"/>
            <a:ext cx="5254587" cy="1601285"/>
          </a:xfrm>
          <a:prstGeom prst="rect">
            <a:avLst/>
          </a:prstGeom>
        </p:spPr>
      </p:pic>
      <p:pic>
        <p:nvPicPr>
          <p:cNvPr id="17" name="Picture 16">
            <a:extLst>
              <a:ext uri="{FF2B5EF4-FFF2-40B4-BE49-F238E27FC236}">
                <a16:creationId xmlns:a16="http://schemas.microsoft.com/office/drawing/2014/main" id="{92C6AE01-F86D-4CF7-8F55-6EF49C16A6D8}"/>
              </a:ext>
            </a:extLst>
          </p:cNvPr>
          <p:cNvPicPr>
            <a:picLocks noChangeAspect="1"/>
          </p:cNvPicPr>
          <p:nvPr/>
        </p:nvPicPr>
        <p:blipFill>
          <a:blip r:embed="rId6"/>
          <a:stretch>
            <a:fillRect/>
          </a:stretch>
        </p:blipFill>
        <p:spPr>
          <a:xfrm>
            <a:off x="6688465" y="3985565"/>
            <a:ext cx="5323246" cy="1513639"/>
          </a:xfrm>
          <a:prstGeom prst="rect">
            <a:avLst/>
          </a:prstGeom>
        </p:spPr>
      </p:pic>
    </p:spTree>
    <p:extLst>
      <p:ext uri="{BB962C8B-B14F-4D97-AF65-F5344CB8AC3E}">
        <p14:creationId xmlns:p14="http://schemas.microsoft.com/office/powerpoint/2010/main" val="388001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0B-C687-4270-9D3C-B0129774BE92}"/>
              </a:ext>
            </a:extLst>
          </p:cNvPr>
          <p:cNvSpPr>
            <a:spLocks noGrp="1"/>
          </p:cNvSpPr>
          <p:nvPr>
            <p:ph type="title"/>
          </p:nvPr>
        </p:nvSpPr>
        <p:spPr>
          <a:xfrm>
            <a:off x="349623" y="348031"/>
            <a:ext cx="11497235" cy="1033368"/>
          </a:xfrm>
        </p:spPr>
        <p:txBody>
          <a:bodyPr>
            <a:normAutofit fontScale="90000"/>
          </a:bodyPr>
          <a:lstStyle/>
          <a:p>
            <a:r>
              <a:rPr lang="en-US" dirty="0"/>
              <a:t>Nutrition Focused Physical Exam: </a:t>
            </a:r>
            <a:r>
              <a:rPr lang="en-US" u="sng" dirty="0">
                <a:solidFill>
                  <a:srgbClr val="0070C0"/>
                </a:solidFill>
              </a:rPr>
              <a:t>Micro</a:t>
            </a:r>
            <a:r>
              <a:rPr lang="en-US" dirty="0"/>
              <a:t>nutrient Deficiencies </a:t>
            </a:r>
          </a:p>
        </p:txBody>
      </p:sp>
      <p:sp>
        <p:nvSpPr>
          <p:cNvPr id="4" name="Text Placeholder 3">
            <a:extLst>
              <a:ext uri="{FF2B5EF4-FFF2-40B4-BE49-F238E27FC236}">
                <a16:creationId xmlns:a16="http://schemas.microsoft.com/office/drawing/2014/main" id="{D54A6658-4B5D-4FB8-922F-B8CF13C26262}"/>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55289F88-BB2F-415F-BE84-19949E0C5445}"/>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13" name="Rectangle 12">
            <a:extLst>
              <a:ext uri="{FF2B5EF4-FFF2-40B4-BE49-F238E27FC236}">
                <a16:creationId xmlns:a16="http://schemas.microsoft.com/office/drawing/2014/main" id="{4CB4CFAE-42DB-4702-A028-93134B46D355}"/>
              </a:ext>
            </a:extLst>
          </p:cNvPr>
          <p:cNvSpPr/>
          <p:nvPr/>
        </p:nvSpPr>
        <p:spPr>
          <a:xfrm>
            <a:off x="889322" y="5986880"/>
            <a:ext cx="11302678" cy="461665"/>
          </a:xfrm>
          <a:prstGeom prst="rect">
            <a:avLst/>
          </a:prstGeom>
        </p:spPr>
        <p:txBody>
          <a:bodyPr wrap="square">
            <a:spAutoFit/>
          </a:bodyPr>
          <a:lstStyle/>
          <a:p>
            <a:r>
              <a:rPr lang="en-US" sz="1200" dirty="0"/>
              <a:t>Academy of Nutrition and Dietetics. Micronutrient Exam: Clinical Interpretation of Nutrition Focused Physical Exam Findings. (n.d.). https://www.todaysdietitian.com/newarchives/images/MicronutrientTable0318.pdf</a:t>
            </a:r>
            <a:endParaRPr lang="en-US" sz="1200" dirty="0">
              <a:latin typeface="Arial" panose="020B0604020202020204" pitchFamily="34" charset="0"/>
              <a:cs typeface="Arial" panose="020B0604020202020204" pitchFamily="34" charset="0"/>
            </a:endParaRPr>
          </a:p>
        </p:txBody>
      </p:sp>
      <p:pic>
        <p:nvPicPr>
          <p:cNvPr id="1026" name="Picture 2" descr="Image result for scurvy">
            <a:extLst>
              <a:ext uri="{FF2B5EF4-FFF2-40B4-BE49-F238E27FC236}">
                <a16:creationId xmlns:a16="http://schemas.microsoft.com/office/drawing/2014/main" id="{41EB3D44-CCF2-46E7-A376-D8DD3AA75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760" y="2130855"/>
            <a:ext cx="2999697" cy="25962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68A5BA1-E2BC-467B-8BEF-F9B318AF7319}"/>
              </a:ext>
            </a:extLst>
          </p:cNvPr>
          <p:cNvSpPr/>
          <p:nvPr/>
        </p:nvSpPr>
        <p:spPr>
          <a:xfrm>
            <a:off x="9055760" y="4786792"/>
            <a:ext cx="2791098" cy="553998"/>
          </a:xfrm>
          <a:prstGeom prst="rect">
            <a:avLst/>
          </a:prstGeom>
        </p:spPr>
        <p:txBody>
          <a:bodyPr wrap="square">
            <a:spAutoFit/>
          </a:bodyPr>
          <a:lstStyle/>
          <a:p>
            <a:r>
              <a:rPr lang="en-US" sz="1000" dirty="0">
                <a:solidFill>
                  <a:srgbClr val="333333"/>
                </a:solidFill>
                <a:latin typeface="TimesNewRoman"/>
              </a:rPr>
              <a:t>Black, A. (2013, May 02). Scurvy: By the End, Death is a Mercy. https://www.atlasobscura.com/articles/scurvy</a:t>
            </a:r>
            <a:endParaRPr lang="en-US" sz="1000" dirty="0"/>
          </a:p>
        </p:txBody>
      </p:sp>
      <p:graphicFrame>
        <p:nvGraphicFramePr>
          <p:cNvPr id="7" name="Table 6">
            <a:extLst>
              <a:ext uri="{FF2B5EF4-FFF2-40B4-BE49-F238E27FC236}">
                <a16:creationId xmlns:a16="http://schemas.microsoft.com/office/drawing/2014/main" id="{D5B90582-50D9-402B-97CB-4B5056C8D7D0}"/>
              </a:ext>
            </a:extLst>
          </p:cNvPr>
          <p:cNvGraphicFramePr>
            <a:graphicFrameLocks noGrp="1"/>
          </p:cNvGraphicFramePr>
          <p:nvPr>
            <p:extLst>
              <p:ext uri="{D42A27DB-BD31-4B8C-83A1-F6EECF244321}">
                <p14:modId xmlns:p14="http://schemas.microsoft.com/office/powerpoint/2010/main" val="4250395177"/>
              </p:ext>
            </p:extLst>
          </p:nvPr>
        </p:nvGraphicFramePr>
        <p:xfrm>
          <a:off x="635161" y="2027489"/>
          <a:ext cx="7960200" cy="3626235"/>
        </p:xfrm>
        <a:graphic>
          <a:graphicData uri="http://schemas.openxmlformats.org/drawingml/2006/table">
            <a:tbl>
              <a:tblPr firstRow="1" bandRow="1">
                <a:tableStyleId>{5C22544A-7EE6-4342-B048-85BDC9FD1C3A}</a:tableStyleId>
              </a:tblPr>
              <a:tblGrid>
                <a:gridCol w="2653400">
                  <a:extLst>
                    <a:ext uri="{9D8B030D-6E8A-4147-A177-3AD203B41FA5}">
                      <a16:colId xmlns:a16="http://schemas.microsoft.com/office/drawing/2014/main" val="1323456222"/>
                    </a:ext>
                  </a:extLst>
                </a:gridCol>
                <a:gridCol w="2653400">
                  <a:extLst>
                    <a:ext uri="{9D8B030D-6E8A-4147-A177-3AD203B41FA5}">
                      <a16:colId xmlns:a16="http://schemas.microsoft.com/office/drawing/2014/main" val="3072423454"/>
                    </a:ext>
                  </a:extLst>
                </a:gridCol>
                <a:gridCol w="2653400">
                  <a:extLst>
                    <a:ext uri="{9D8B030D-6E8A-4147-A177-3AD203B41FA5}">
                      <a16:colId xmlns:a16="http://schemas.microsoft.com/office/drawing/2014/main" val="2487797"/>
                    </a:ext>
                  </a:extLst>
                </a:gridCol>
              </a:tblGrid>
              <a:tr h="747877">
                <a:tc>
                  <a:txBody>
                    <a:bodyPr/>
                    <a:lstStyle/>
                    <a:p>
                      <a:pPr algn="l"/>
                      <a:r>
                        <a:rPr lang="en-US" sz="1600" dirty="0"/>
                        <a:t>Signs</a:t>
                      </a:r>
                    </a:p>
                  </a:txBody>
                  <a:tcPr/>
                </a:tc>
                <a:tc>
                  <a:txBody>
                    <a:bodyPr/>
                    <a:lstStyle/>
                    <a:p>
                      <a:pPr algn="l"/>
                      <a:r>
                        <a:rPr lang="en-US" sz="1600" dirty="0"/>
                        <a:t>Possible Nutrition-Related Causes</a:t>
                      </a:r>
                    </a:p>
                  </a:txBody>
                  <a:tcPr/>
                </a:tc>
                <a:tc>
                  <a:txBody>
                    <a:bodyPr/>
                    <a:lstStyle/>
                    <a:p>
                      <a:pPr algn="l"/>
                      <a:r>
                        <a:rPr lang="en-US" sz="1600" dirty="0"/>
                        <a:t>Possible Non-Nutrition-Related Causes</a:t>
                      </a:r>
                    </a:p>
                  </a:txBody>
                  <a:tcPr/>
                </a:tc>
                <a:extLst>
                  <a:ext uri="{0D108BD9-81ED-4DB2-BD59-A6C34878D82A}">
                    <a16:rowId xmlns:a16="http://schemas.microsoft.com/office/drawing/2014/main" val="1511516577"/>
                  </a:ext>
                </a:extLst>
              </a:tr>
              <a:tr h="299151">
                <a:tc>
                  <a:txBody>
                    <a:bodyPr/>
                    <a:lstStyle/>
                    <a:p>
                      <a:r>
                        <a:rPr lang="en-US" sz="1600" dirty="0"/>
                        <a:t>Hair (corkscrew hair)</a:t>
                      </a:r>
                    </a:p>
                  </a:txBody>
                  <a:tcPr/>
                </a:tc>
                <a:tc>
                  <a:txBody>
                    <a:bodyPr/>
                    <a:lstStyle/>
                    <a:p>
                      <a:r>
                        <a:rPr lang="en-US" sz="1600" dirty="0"/>
                        <a:t>Vitamin C deficiency</a:t>
                      </a:r>
                    </a:p>
                  </a:txBody>
                  <a:tcPr/>
                </a:tc>
                <a:tc>
                  <a:txBody>
                    <a:bodyPr/>
                    <a:lstStyle/>
                    <a:p>
                      <a:r>
                        <a:rPr lang="en-US" sz="1600" dirty="0"/>
                        <a:t>Menkes syndrome</a:t>
                      </a:r>
                    </a:p>
                  </a:txBody>
                  <a:tcPr/>
                </a:tc>
                <a:extLst>
                  <a:ext uri="{0D108BD9-81ED-4DB2-BD59-A6C34878D82A}">
                    <a16:rowId xmlns:a16="http://schemas.microsoft.com/office/drawing/2014/main" val="2760495197"/>
                  </a:ext>
                </a:extLst>
              </a:tr>
              <a:tr h="747877">
                <a:tc>
                  <a:txBody>
                    <a:bodyPr/>
                    <a:lstStyle/>
                    <a:p>
                      <a:r>
                        <a:rPr lang="en-US" sz="1600" dirty="0"/>
                        <a:t>Eyes (pale conjunctiva)</a:t>
                      </a:r>
                    </a:p>
                  </a:txBody>
                  <a:tcPr/>
                </a:tc>
                <a:tc>
                  <a:txBody>
                    <a:bodyPr/>
                    <a:lstStyle/>
                    <a:p>
                      <a:r>
                        <a:rPr lang="en-US" sz="1600" dirty="0"/>
                        <a:t>Vitamin B6, B12, Folate, Iron, Copper deficiency, anemias</a:t>
                      </a:r>
                    </a:p>
                  </a:txBody>
                  <a:tcPr/>
                </a:tc>
                <a:tc>
                  <a:txBody>
                    <a:bodyPr/>
                    <a:lstStyle/>
                    <a:p>
                      <a:r>
                        <a:rPr lang="en-US" sz="1600" dirty="0"/>
                        <a:t>Non-nutritional anemia</a:t>
                      </a:r>
                    </a:p>
                  </a:txBody>
                  <a:tcPr/>
                </a:tc>
                <a:extLst>
                  <a:ext uri="{0D108BD9-81ED-4DB2-BD59-A6C34878D82A}">
                    <a16:rowId xmlns:a16="http://schemas.microsoft.com/office/drawing/2014/main" val="1896632092"/>
                  </a:ext>
                </a:extLst>
              </a:tr>
              <a:tr h="747877">
                <a:tc>
                  <a:txBody>
                    <a:bodyPr/>
                    <a:lstStyle/>
                    <a:p>
                      <a:r>
                        <a:rPr lang="en-US" sz="1600" dirty="0"/>
                        <a:t>Face (pallor)</a:t>
                      </a:r>
                    </a:p>
                  </a:txBody>
                  <a:tcPr/>
                </a:tc>
                <a:tc>
                  <a:txBody>
                    <a:bodyPr/>
                    <a:lstStyle/>
                    <a:p>
                      <a:r>
                        <a:rPr lang="en-US" sz="1600" dirty="0"/>
                        <a:t>Iron, Folate, Vitamin B12, Vitamin C deficiency</a:t>
                      </a:r>
                    </a:p>
                  </a:txBody>
                  <a:tcPr/>
                </a:tc>
                <a:tc>
                  <a:txBody>
                    <a:bodyPr/>
                    <a:lstStyle/>
                    <a:p>
                      <a:endParaRPr lang="en-US" sz="1600" dirty="0"/>
                    </a:p>
                  </a:txBody>
                  <a:tcPr/>
                </a:tc>
                <a:extLst>
                  <a:ext uri="{0D108BD9-81ED-4DB2-BD59-A6C34878D82A}">
                    <a16:rowId xmlns:a16="http://schemas.microsoft.com/office/drawing/2014/main" val="1355070862"/>
                  </a:ext>
                </a:extLst>
              </a:tr>
              <a:tr h="972241">
                <a:tc>
                  <a:txBody>
                    <a:bodyPr/>
                    <a:lstStyle/>
                    <a:p>
                      <a:r>
                        <a:rPr lang="en-US" sz="1600" dirty="0"/>
                        <a:t>Gums (gingivitis, swollen, red)</a:t>
                      </a:r>
                    </a:p>
                  </a:txBody>
                  <a:tcPr/>
                </a:tc>
                <a:tc>
                  <a:txBody>
                    <a:bodyPr/>
                    <a:lstStyle/>
                    <a:p>
                      <a:r>
                        <a:rPr lang="en-US" sz="1600" dirty="0"/>
                        <a:t>Vitamin C, Niacin, Folate, Zinc, Vitamin D deficiency, excessive Vitamin A</a:t>
                      </a:r>
                    </a:p>
                  </a:txBody>
                  <a:tcPr/>
                </a:tc>
                <a:tc>
                  <a:txBody>
                    <a:bodyPr/>
                    <a:lstStyle/>
                    <a:p>
                      <a:r>
                        <a:rPr lang="en-US" sz="1600" dirty="0"/>
                        <a:t>Poor oral hygiene, smoking, pregnancy, diabetes</a:t>
                      </a:r>
                    </a:p>
                  </a:txBody>
                  <a:tcPr/>
                </a:tc>
                <a:extLst>
                  <a:ext uri="{0D108BD9-81ED-4DB2-BD59-A6C34878D82A}">
                    <a16:rowId xmlns:a16="http://schemas.microsoft.com/office/drawing/2014/main" val="2849260834"/>
                  </a:ext>
                </a:extLst>
              </a:tr>
            </a:tbl>
          </a:graphicData>
        </a:graphic>
      </p:graphicFrame>
    </p:spTree>
    <p:extLst>
      <p:ext uri="{BB962C8B-B14F-4D97-AF65-F5344CB8AC3E}">
        <p14:creationId xmlns:p14="http://schemas.microsoft.com/office/powerpoint/2010/main" val="13449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0B-C687-4270-9D3C-B0129774BE92}"/>
              </a:ext>
            </a:extLst>
          </p:cNvPr>
          <p:cNvSpPr>
            <a:spLocks noGrp="1"/>
          </p:cNvSpPr>
          <p:nvPr>
            <p:ph type="title"/>
          </p:nvPr>
        </p:nvSpPr>
        <p:spPr>
          <a:xfrm>
            <a:off x="349623" y="276443"/>
            <a:ext cx="11497235" cy="1033368"/>
          </a:xfrm>
        </p:spPr>
        <p:txBody>
          <a:bodyPr>
            <a:normAutofit fontScale="90000"/>
          </a:bodyPr>
          <a:lstStyle/>
          <a:p>
            <a:r>
              <a:rPr lang="en-US" dirty="0"/>
              <a:t>Nutrition Focused Physical Exam: </a:t>
            </a:r>
            <a:r>
              <a:rPr lang="en-US" u="sng" dirty="0">
                <a:solidFill>
                  <a:srgbClr val="0070C0"/>
                </a:solidFill>
              </a:rPr>
              <a:t>Micro</a:t>
            </a:r>
            <a:r>
              <a:rPr lang="en-US" dirty="0"/>
              <a:t>nutrient Deficiencies </a:t>
            </a:r>
          </a:p>
        </p:txBody>
      </p:sp>
      <p:sp>
        <p:nvSpPr>
          <p:cNvPr id="4" name="Text Placeholder 3">
            <a:extLst>
              <a:ext uri="{FF2B5EF4-FFF2-40B4-BE49-F238E27FC236}">
                <a16:creationId xmlns:a16="http://schemas.microsoft.com/office/drawing/2014/main" id="{D54A6658-4B5D-4FB8-922F-B8CF13C26262}"/>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55289F88-BB2F-415F-BE84-19949E0C5445}"/>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13" name="Rectangle 12">
            <a:extLst>
              <a:ext uri="{FF2B5EF4-FFF2-40B4-BE49-F238E27FC236}">
                <a16:creationId xmlns:a16="http://schemas.microsoft.com/office/drawing/2014/main" id="{4CB4CFAE-42DB-4702-A028-93134B46D355}"/>
              </a:ext>
            </a:extLst>
          </p:cNvPr>
          <p:cNvSpPr/>
          <p:nvPr/>
        </p:nvSpPr>
        <p:spPr>
          <a:xfrm>
            <a:off x="889322" y="5986880"/>
            <a:ext cx="11302678" cy="461665"/>
          </a:xfrm>
          <a:prstGeom prst="rect">
            <a:avLst/>
          </a:prstGeom>
        </p:spPr>
        <p:txBody>
          <a:bodyPr wrap="square">
            <a:spAutoFit/>
          </a:bodyPr>
          <a:lstStyle/>
          <a:p>
            <a:r>
              <a:rPr lang="en-US" sz="1200" dirty="0"/>
              <a:t>Academy of Nutrition and Dietetics. Micronutrient Exam: Clinical Interpretation of Nutrition Focused Physical Exam Findings. (n.d.). https://www.todaysdietitian.com/newarchives/images/MicronutrientTable0318.pdf</a:t>
            </a:r>
            <a:endParaRPr lang="en-US"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180694E-B9C8-4AC9-9B34-95D88AFE8D94}"/>
              </a:ext>
            </a:extLst>
          </p:cNvPr>
          <p:cNvPicPr>
            <a:picLocks noChangeAspect="1"/>
          </p:cNvPicPr>
          <p:nvPr/>
        </p:nvPicPr>
        <p:blipFill>
          <a:blip r:embed="rId3"/>
          <a:stretch>
            <a:fillRect/>
          </a:stretch>
        </p:blipFill>
        <p:spPr>
          <a:xfrm>
            <a:off x="9300375" y="4012090"/>
            <a:ext cx="2678111" cy="1806960"/>
          </a:xfrm>
          <a:prstGeom prst="rect">
            <a:avLst/>
          </a:prstGeom>
        </p:spPr>
      </p:pic>
      <p:sp>
        <p:nvSpPr>
          <p:cNvPr id="9" name="Rectangle 8">
            <a:extLst>
              <a:ext uri="{FF2B5EF4-FFF2-40B4-BE49-F238E27FC236}">
                <a16:creationId xmlns:a16="http://schemas.microsoft.com/office/drawing/2014/main" id="{C2CB5D8F-4D09-4CD6-A2C1-F1CF6CA2E3FE}"/>
              </a:ext>
            </a:extLst>
          </p:cNvPr>
          <p:cNvSpPr/>
          <p:nvPr/>
        </p:nvSpPr>
        <p:spPr>
          <a:xfrm rot="10800000" flipV="1">
            <a:off x="9846198" y="5856798"/>
            <a:ext cx="2345802" cy="553998"/>
          </a:xfrm>
          <a:prstGeom prst="rect">
            <a:avLst/>
          </a:prstGeom>
        </p:spPr>
        <p:txBody>
          <a:bodyPr wrap="square">
            <a:spAutoFit/>
          </a:bodyPr>
          <a:lstStyle/>
          <a:p>
            <a:r>
              <a:rPr lang="en-US" sz="1000" dirty="0">
                <a:solidFill>
                  <a:srgbClr val="333333"/>
                </a:solidFill>
                <a:latin typeface="TimesNewRoman"/>
              </a:rPr>
              <a:t>Angular cheilitis (syn. angular stomatitis). http://www.pcds.org.uk/clinical-guidance/angular-chelitis</a:t>
            </a:r>
            <a:endParaRPr lang="en-US" sz="1000" dirty="0"/>
          </a:p>
        </p:txBody>
      </p:sp>
      <p:pic>
        <p:nvPicPr>
          <p:cNvPr id="10" name="Picture 9">
            <a:extLst>
              <a:ext uri="{FF2B5EF4-FFF2-40B4-BE49-F238E27FC236}">
                <a16:creationId xmlns:a16="http://schemas.microsoft.com/office/drawing/2014/main" id="{F38EC8E0-97EF-4A96-A685-B7D680B53076}"/>
              </a:ext>
            </a:extLst>
          </p:cNvPr>
          <p:cNvPicPr>
            <a:picLocks noChangeAspect="1"/>
          </p:cNvPicPr>
          <p:nvPr/>
        </p:nvPicPr>
        <p:blipFill rotWithShape="1">
          <a:blip r:embed="rId4"/>
          <a:srcRect l="5223" t="5953" r="9713" b="12993"/>
          <a:stretch/>
        </p:blipFill>
        <p:spPr>
          <a:xfrm>
            <a:off x="9846198" y="1050500"/>
            <a:ext cx="1863524" cy="2447369"/>
          </a:xfrm>
          <a:prstGeom prst="rect">
            <a:avLst/>
          </a:prstGeom>
        </p:spPr>
      </p:pic>
      <p:sp>
        <p:nvSpPr>
          <p:cNvPr id="14" name="Rectangle 13">
            <a:extLst>
              <a:ext uri="{FF2B5EF4-FFF2-40B4-BE49-F238E27FC236}">
                <a16:creationId xmlns:a16="http://schemas.microsoft.com/office/drawing/2014/main" id="{7BC2A978-A60B-4332-9556-678A76CD4DD1}"/>
              </a:ext>
            </a:extLst>
          </p:cNvPr>
          <p:cNvSpPr/>
          <p:nvPr/>
        </p:nvSpPr>
        <p:spPr>
          <a:xfrm rot="10800000" flipV="1">
            <a:off x="9782317" y="3427196"/>
            <a:ext cx="2098198" cy="553998"/>
          </a:xfrm>
          <a:prstGeom prst="rect">
            <a:avLst/>
          </a:prstGeom>
        </p:spPr>
        <p:txBody>
          <a:bodyPr wrap="square">
            <a:spAutoFit/>
          </a:bodyPr>
          <a:lstStyle/>
          <a:p>
            <a:r>
              <a:rPr lang="en-US" sz="1000" dirty="0" err="1">
                <a:solidFill>
                  <a:srgbClr val="333333"/>
                </a:solidFill>
                <a:latin typeface="TimesNewRoman"/>
              </a:rPr>
              <a:t>Pellegra</a:t>
            </a:r>
            <a:r>
              <a:rPr lang="en-US" sz="1000" dirty="0">
                <a:solidFill>
                  <a:srgbClr val="333333"/>
                </a:solidFill>
                <a:latin typeface="TimesNewRoman"/>
              </a:rPr>
              <a:t>. American Osteopathic College of Dermatology. https://www.aocd.org/page/Pellagra</a:t>
            </a:r>
            <a:endParaRPr lang="en-US" sz="1000" dirty="0"/>
          </a:p>
        </p:txBody>
      </p:sp>
      <p:graphicFrame>
        <p:nvGraphicFramePr>
          <p:cNvPr id="12" name="Table 11">
            <a:extLst>
              <a:ext uri="{FF2B5EF4-FFF2-40B4-BE49-F238E27FC236}">
                <a16:creationId xmlns:a16="http://schemas.microsoft.com/office/drawing/2014/main" id="{F9C753A4-3BB7-40D2-AC82-25F396EB07B4}"/>
              </a:ext>
            </a:extLst>
          </p:cNvPr>
          <p:cNvGraphicFramePr>
            <a:graphicFrameLocks noGrp="1"/>
          </p:cNvGraphicFramePr>
          <p:nvPr>
            <p:extLst>
              <p:ext uri="{D42A27DB-BD31-4B8C-83A1-F6EECF244321}">
                <p14:modId xmlns:p14="http://schemas.microsoft.com/office/powerpoint/2010/main" val="1235886338"/>
              </p:ext>
            </p:extLst>
          </p:nvPr>
        </p:nvGraphicFramePr>
        <p:xfrm>
          <a:off x="889322" y="1707113"/>
          <a:ext cx="7919832" cy="3882464"/>
        </p:xfrm>
        <a:graphic>
          <a:graphicData uri="http://schemas.openxmlformats.org/drawingml/2006/table">
            <a:tbl>
              <a:tblPr firstRow="1" bandRow="1">
                <a:tableStyleId>{5C22544A-7EE6-4342-B048-85BDC9FD1C3A}</a:tableStyleId>
              </a:tblPr>
              <a:tblGrid>
                <a:gridCol w="2639944">
                  <a:extLst>
                    <a:ext uri="{9D8B030D-6E8A-4147-A177-3AD203B41FA5}">
                      <a16:colId xmlns:a16="http://schemas.microsoft.com/office/drawing/2014/main" val="1323456222"/>
                    </a:ext>
                  </a:extLst>
                </a:gridCol>
                <a:gridCol w="2639944">
                  <a:extLst>
                    <a:ext uri="{9D8B030D-6E8A-4147-A177-3AD203B41FA5}">
                      <a16:colId xmlns:a16="http://schemas.microsoft.com/office/drawing/2014/main" val="3072423454"/>
                    </a:ext>
                  </a:extLst>
                </a:gridCol>
                <a:gridCol w="2639944">
                  <a:extLst>
                    <a:ext uri="{9D8B030D-6E8A-4147-A177-3AD203B41FA5}">
                      <a16:colId xmlns:a16="http://schemas.microsoft.com/office/drawing/2014/main" val="2487797"/>
                    </a:ext>
                  </a:extLst>
                </a:gridCol>
              </a:tblGrid>
              <a:tr h="743686">
                <a:tc>
                  <a:txBody>
                    <a:bodyPr/>
                    <a:lstStyle/>
                    <a:p>
                      <a:r>
                        <a:rPr lang="en-US" sz="1600" dirty="0"/>
                        <a:t>Signs</a:t>
                      </a:r>
                    </a:p>
                  </a:txBody>
                  <a:tcPr/>
                </a:tc>
                <a:tc>
                  <a:txBody>
                    <a:bodyPr/>
                    <a:lstStyle/>
                    <a:p>
                      <a:r>
                        <a:rPr lang="en-US" sz="1600" dirty="0"/>
                        <a:t>Possible Nutrition-Related Causes</a:t>
                      </a:r>
                    </a:p>
                  </a:txBody>
                  <a:tcPr/>
                </a:tc>
                <a:tc>
                  <a:txBody>
                    <a:bodyPr/>
                    <a:lstStyle/>
                    <a:p>
                      <a:r>
                        <a:rPr lang="en-US" sz="1600" dirty="0"/>
                        <a:t>Possible Non-Nutrition-Related Causes</a:t>
                      </a:r>
                    </a:p>
                  </a:txBody>
                  <a:tcPr/>
                </a:tc>
                <a:extLst>
                  <a:ext uri="{0D108BD9-81ED-4DB2-BD59-A6C34878D82A}">
                    <a16:rowId xmlns:a16="http://schemas.microsoft.com/office/drawing/2014/main" val="1511516577"/>
                  </a:ext>
                </a:extLst>
              </a:tr>
              <a:tr h="580179">
                <a:tc>
                  <a:txBody>
                    <a:bodyPr/>
                    <a:lstStyle/>
                    <a:p>
                      <a:r>
                        <a:rPr lang="en-US" sz="1600" dirty="0"/>
                        <a:t>Skin (hyperpigmentation)</a:t>
                      </a:r>
                    </a:p>
                  </a:txBody>
                  <a:tcPr/>
                </a:tc>
                <a:tc>
                  <a:txBody>
                    <a:bodyPr/>
                    <a:lstStyle/>
                    <a:p>
                      <a:r>
                        <a:rPr lang="en-US" sz="1600" dirty="0"/>
                        <a:t>Niacin deficiency</a:t>
                      </a:r>
                    </a:p>
                  </a:txBody>
                  <a:tcPr/>
                </a:tc>
                <a:tc>
                  <a:txBody>
                    <a:bodyPr/>
                    <a:lstStyle/>
                    <a:p>
                      <a:r>
                        <a:rPr lang="en-US" sz="1600" dirty="0"/>
                        <a:t>Hormonal changes, sun exposure, meds</a:t>
                      </a:r>
                    </a:p>
                  </a:txBody>
                  <a:tcPr/>
                </a:tc>
                <a:extLst>
                  <a:ext uri="{0D108BD9-81ED-4DB2-BD59-A6C34878D82A}">
                    <a16:rowId xmlns:a16="http://schemas.microsoft.com/office/drawing/2014/main" val="2760495197"/>
                  </a:ext>
                </a:extLst>
              </a:tr>
              <a:tr h="824465">
                <a:tc>
                  <a:txBody>
                    <a:bodyPr/>
                    <a:lstStyle/>
                    <a:p>
                      <a:r>
                        <a:rPr lang="en-US" sz="1600" dirty="0"/>
                        <a:t>Mouth (angular cheilitis)</a:t>
                      </a:r>
                    </a:p>
                  </a:txBody>
                  <a:tcPr/>
                </a:tc>
                <a:tc>
                  <a:txBody>
                    <a:bodyPr/>
                    <a:lstStyle/>
                    <a:p>
                      <a:r>
                        <a:rPr lang="en-US" sz="1600" dirty="0"/>
                        <a:t>Riboflavin, Niacin, Iron, B6, B12 deficiency, Vitamin A toxicity</a:t>
                      </a:r>
                    </a:p>
                  </a:txBody>
                  <a:tcPr/>
                </a:tc>
                <a:tc>
                  <a:txBody>
                    <a:bodyPr/>
                    <a:lstStyle/>
                    <a:p>
                      <a:r>
                        <a:rPr lang="en-US" sz="1600" dirty="0"/>
                        <a:t>Ill-fitting dentures, dry skin, herpes</a:t>
                      </a:r>
                    </a:p>
                  </a:txBody>
                  <a:tcPr/>
                </a:tc>
                <a:extLst>
                  <a:ext uri="{0D108BD9-81ED-4DB2-BD59-A6C34878D82A}">
                    <a16:rowId xmlns:a16="http://schemas.microsoft.com/office/drawing/2014/main" val="1896632092"/>
                  </a:ext>
                </a:extLst>
              </a:tr>
              <a:tr h="569815">
                <a:tc>
                  <a:txBody>
                    <a:bodyPr/>
                    <a:lstStyle/>
                    <a:p>
                      <a:r>
                        <a:rPr lang="en-US" sz="1600" dirty="0"/>
                        <a:t>Lips (soreness, burning)</a:t>
                      </a:r>
                    </a:p>
                  </a:txBody>
                  <a:tcPr/>
                </a:tc>
                <a:tc>
                  <a:txBody>
                    <a:bodyPr/>
                    <a:lstStyle/>
                    <a:p>
                      <a:r>
                        <a:rPr lang="en-US" sz="1600" dirty="0"/>
                        <a:t>Riboflavin deficiency</a:t>
                      </a:r>
                    </a:p>
                  </a:txBody>
                  <a:tcPr/>
                </a:tc>
                <a:tc>
                  <a:txBody>
                    <a:bodyPr/>
                    <a:lstStyle/>
                    <a:p>
                      <a:endParaRPr lang="en-US" sz="1600" dirty="0"/>
                    </a:p>
                  </a:txBody>
                  <a:tcPr/>
                </a:tc>
                <a:extLst>
                  <a:ext uri="{0D108BD9-81ED-4DB2-BD59-A6C34878D82A}">
                    <a16:rowId xmlns:a16="http://schemas.microsoft.com/office/drawing/2014/main" val="1355070862"/>
                  </a:ext>
                </a:extLst>
              </a:tr>
              <a:tr h="423559">
                <a:tc>
                  <a:txBody>
                    <a:bodyPr/>
                    <a:lstStyle/>
                    <a:p>
                      <a:r>
                        <a:rPr lang="en-US" sz="1600" dirty="0"/>
                        <a:t>Taste (altered/diminished)</a:t>
                      </a:r>
                    </a:p>
                  </a:txBody>
                  <a:tcPr/>
                </a:tc>
                <a:tc>
                  <a:txBody>
                    <a:bodyPr/>
                    <a:lstStyle/>
                    <a:p>
                      <a:r>
                        <a:rPr lang="en-US" sz="1600" dirty="0"/>
                        <a:t>Zinc deficiency</a:t>
                      </a:r>
                    </a:p>
                  </a:txBody>
                  <a:tcPr/>
                </a:tc>
                <a:tc>
                  <a:txBody>
                    <a:bodyPr/>
                    <a:lstStyle/>
                    <a:p>
                      <a:r>
                        <a:rPr lang="en-US" sz="1600" dirty="0"/>
                        <a:t>Meds</a:t>
                      </a:r>
                    </a:p>
                  </a:txBody>
                  <a:tcPr/>
                </a:tc>
                <a:extLst>
                  <a:ext uri="{0D108BD9-81ED-4DB2-BD59-A6C34878D82A}">
                    <a16:rowId xmlns:a16="http://schemas.microsoft.com/office/drawing/2014/main" val="2849260834"/>
                  </a:ext>
                </a:extLst>
              </a:tr>
              <a:tr h="740760">
                <a:tc>
                  <a:txBody>
                    <a:bodyPr/>
                    <a:lstStyle/>
                    <a:p>
                      <a:r>
                        <a:rPr lang="en-US" sz="1600" dirty="0"/>
                        <a:t>Nails (spoon-shaped)</a:t>
                      </a:r>
                    </a:p>
                  </a:txBody>
                  <a:tcPr/>
                </a:tc>
                <a:tc>
                  <a:txBody>
                    <a:bodyPr/>
                    <a:lstStyle/>
                    <a:p>
                      <a:r>
                        <a:rPr lang="en-US" sz="1600" dirty="0"/>
                        <a:t>Iron, protein deficiency, anemia</a:t>
                      </a:r>
                    </a:p>
                  </a:txBody>
                  <a:tcPr/>
                </a:tc>
                <a:tc>
                  <a:txBody>
                    <a:bodyPr/>
                    <a:lstStyle/>
                    <a:p>
                      <a:r>
                        <a:rPr lang="en-US" sz="1600" dirty="0"/>
                        <a:t>Diabetes, Raynaud’s disease, hypothyroidism</a:t>
                      </a:r>
                    </a:p>
                  </a:txBody>
                  <a:tcPr/>
                </a:tc>
                <a:extLst>
                  <a:ext uri="{0D108BD9-81ED-4DB2-BD59-A6C34878D82A}">
                    <a16:rowId xmlns:a16="http://schemas.microsoft.com/office/drawing/2014/main" val="19723111"/>
                  </a:ext>
                </a:extLst>
              </a:tr>
            </a:tbl>
          </a:graphicData>
        </a:graphic>
      </p:graphicFrame>
    </p:spTree>
    <p:extLst>
      <p:ext uri="{BB962C8B-B14F-4D97-AF65-F5344CB8AC3E}">
        <p14:creationId xmlns:p14="http://schemas.microsoft.com/office/powerpoint/2010/main" val="342368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0B-C687-4270-9D3C-B0129774BE92}"/>
              </a:ext>
            </a:extLst>
          </p:cNvPr>
          <p:cNvSpPr>
            <a:spLocks noGrp="1"/>
          </p:cNvSpPr>
          <p:nvPr>
            <p:ph type="title"/>
          </p:nvPr>
        </p:nvSpPr>
        <p:spPr>
          <a:xfrm>
            <a:off x="1585767" y="2361235"/>
            <a:ext cx="9020466" cy="1765138"/>
          </a:xfrm>
        </p:spPr>
        <p:txBody>
          <a:bodyPr>
            <a:normAutofit/>
          </a:bodyPr>
          <a:lstStyle/>
          <a:p>
            <a:r>
              <a:rPr lang="en-US" dirty="0"/>
              <a:t>Once malnutrition is identified, how can it be addressed?</a:t>
            </a:r>
          </a:p>
        </p:txBody>
      </p:sp>
      <p:sp>
        <p:nvSpPr>
          <p:cNvPr id="4" name="Text Placeholder 3">
            <a:extLst>
              <a:ext uri="{FF2B5EF4-FFF2-40B4-BE49-F238E27FC236}">
                <a16:creationId xmlns:a16="http://schemas.microsoft.com/office/drawing/2014/main" id="{D54A6658-4B5D-4FB8-922F-B8CF13C26262}"/>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55289F88-BB2F-415F-BE84-19949E0C5445}"/>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95683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C59A-B9EC-4550-A9E1-E6EFA3C990A2}"/>
              </a:ext>
            </a:extLst>
          </p:cNvPr>
          <p:cNvSpPr>
            <a:spLocks noGrp="1"/>
          </p:cNvSpPr>
          <p:nvPr>
            <p:ph type="title"/>
          </p:nvPr>
        </p:nvSpPr>
        <p:spPr/>
        <p:txBody>
          <a:bodyPr/>
          <a:lstStyle/>
          <a:p>
            <a:r>
              <a:rPr lang="en-US" dirty="0"/>
              <a:t>Current Initiatives</a:t>
            </a:r>
          </a:p>
        </p:txBody>
      </p:sp>
      <p:sp>
        <p:nvSpPr>
          <p:cNvPr id="3" name="Content Placeholder 2">
            <a:extLst>
              <a:ext uri="{FF2B5EF4-FFF2-40B4-BE49-F238E27FC236}">
                <a16:creationId xmlns:a16="http://schemas.microsoft.com/office/drawing/2014/main" id="{7D29F73E-6761-4C9B-A73B-B98A5D8902A5}"/>
              </a:ext>
            </a:extLst>
          </p:cNvPr>
          <p:cNvSpPr>
            <a:spLocks noGrp="1"/>
          </p:cNvSpPr>
          <p:nvPr>
            <p:ph sz="half" idx="1"/>
          </p:nvPr>
        </p:nvSpPr>
        <p:spPr/>
        <p:txBody>
          <a:bodyPr/>
          <a:lstStyle/>
          <a:p>
            <a:r>
              <a:rPr lang="en-US" dirty="0"/>
              <a:t>Assistive Technology</a:t>
            </a:r>
          </a:p>
          <a:p>
            <a:r>
              <a:rPr lang="en-US" dirty="0"/>
              <a:t>Senior Hunger</a:t>
            </a:r>
          </a:p>
          <a:p>
            <a:r>
              <a:rPr lang="en-US" dirty="0"/>
              <a:t>High Performing Congregate Nutrition Programs/What a Waste</a:t>
            </a:r>
          </a:p>
          <a:p>
            <a:r>
              <a:rPr lang="en-US" dirty="0"/>
              <a:t>ADRC Healthy Communities Summit</a:t>
            </a:r>
          </a:p>
        </p:txBody>
      </p:sp>
      <p:sp>
        <p:nvSpPr>
          <p:cNvPr id="4" name="Text Placeholder 3">
            <a:extLst>
              <a:ext uri="{FF2B5EF4-FFF2-40B4-BE49-F238E27FC236}">
                <a16:creationId xmlns:a16="http://schemas.microsoft.com/office/drawing/2014/main" id="{186E456A-C822-4E8F-819C-592B3C2F9D79}"/>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36B0B574-2A00-40FA-9C79-5D97E475464F}"/>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7" name="Picture 6" descr="A close up of a sign&#10;&#10;Description automatically generated">
            <a:extLst>
              <a:ext uri="{FF2B5EF4-FFF2-40B4-BE49-F238E27FC236}">
                <a16:creationId xmlns:a16="http://schemas.microsoft.com/office/drawing/2014/main" id="{3A530161-B916-4C29-82BC-38E0081F504E}"/>
              </a:ext>
            </a:extLst>
          </p:cNvPr>
          <p:cNvPicPr>
            <a:picLocks noChangeAspect="1"/>
          </p:cNvPicPr>
          <p:nvPr/>
        </p:nvPicPr>
        <p:blipFill>
          <a:blip r:embed="rId3"/>
          <a:stretch>
            <a:fillRect/>
          </a:stretch>
        </p:blipFill>
        <p:spPr>
          <a:xfrm>
            <a:off x="8605615" y="3278121"/>
            <a:ext cx="2660909" cy="2398781"/>
          </a:xfrm>
          <a:prstGeom prst="rect">
            <a:avLst/>
          </a:prstGeom>
        </p:spPr>
      </p:pic>
      <p:pic>
        <p:nvPicPr>
          <p:cNvPr id="8" name="Picture 2" descr="Image result for nfesh image">
            <a:extLst>
              <a:ext uri="{FF2B5EF4-FFF2-40B4-BE49-F238E27FC236}">
                <a16:creationId xmlns:a16="http://schemas.microsoft.com/office/drawing/2014/main" id="{F8DB187F-2A27-40AD-9A64-30217D295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416" y="35022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B7B33A0-9523-449B-AABD-42385C54A9D4}"/>
              </a:ext>
            </a:extLst>
          </p:cNvPr>
          <p:cNvPicPr>
            <a:picLocks noChangeAspect="1"/>
          </p:cNvPicPr>
          <p:nvPr/>
        </p:nvPicPr>
        <p:blipFill>
          <a:blip r:embed="rId5"/>
          <a:stretch>
            <a:fillRect/>
          </a:stretch>
        </p:blipFill>
        <p:spPr>
          <a:xfrm>
            <a:off x="318107" y="3672972"/>
            <a:ext cx="4752975" cy="189547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CDA8F54-D7A7-46C8-A99E-5070495295DD}"/>
              </a:ext>
            </a:extLst>
          </p:cNvPr>
          <p:cNvPicPr>
            <a:picLocks noChangeAspect="1"/>
          </p:cNvPicPr>
          <p:nvPr/>
        </p:nvPicPr>
        <p:blipFill>
          <a:blip r:embed="rId6"/>
          <a:stretch>
            <a:fillRect/>
          </a:stretch>
        </p:blipFill>
        <p:spPr>
          <a:xfrm>
            <a:off x="0" y="-17154"/>
            <a:ext cx="12192000" cy="6875154"/>
          </a:xfrm>
          <a:prstGeom prst="rect">
            <a:avLst/>
          </a:prstGeom>
        </p:spPr>
      </p:pic>
    </p:spTree>
    <p:extLst>
      <p:ext uri="{BB962C8B-B14F-4D97-AF65-F5344CB8AC3E}">
        <p14:creationId xmlns:p14="http://schemas.microsoft.com/office/powerpoint/2010/main" val="310637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7B22-F0D0-4A00-9B82-69D9546C05BD}"/>
              </a:ext>
            </a:extLst>
          </p:cNvPr>
          <p:cNvSpPr>
            <a:spLocks noGrp="1"/>
          </p:cNvSpPr>
          <p:nvPr>
            <p:ph type="title"/>
          </p:nvPr>
        </p:nvSpPr>
        <p:spPr/>
        <p:txBody>
          <a:bodyPr/>
          <a:lstStyle/>
          <a:p>
            <a:r>
              <a:rPr lang="en-US" dirty="0"/>
              <a:t>Level 1: Individual</a:t>
            </a:r>
          </a:p>
        </p:txBody>
      </p:sp>
      <p:sp>
        <p:nvSpPr>
          <p:cNvPr id="3" name="Content Placeholder 2">
            <a:extLst>
              <a:ext uri="{FF2B5EF4-FFF2-40B4-BE49-F238E27FC236}">
                <a16:creationId xmlns:a16="http://schemas.microsoft.com/office/drawing/2014/main" id="{85C5F5F9-264D-4D45-8FF1-48295B593395}"/>
              </a:ext>
            </a:extLst>
          </p:cNvPr>
          <p:cNvSpPr>
            <a:spLocks noGrp="1"/>
          </p:cNvSpPr>
          <p:nvPr>
            <p:ph sz="half" idx="1"/>
          </p:nvPr>
        </p:nvSpPr>
        <p:spPr>
          <a:xfrm>
            <a:off x="349623" y="1289554"/>
            <a:ext cx="11497235" cy="3908558"/>
          </a:xfrm>
        </p:spPr>
        <p:txBody>
          <a:bodyPr/>
          <a:lstStyle/>
          <a:p>
            <a:r>
              <a:rPr lang="en-US" dirty="0"/>
              <a:t>Educate families, patients and caregivers about malnutrition</a:t>
            </a:r>
            <a:br>
              <a:rPr lang="en-US" dirty="0"/>
            </a:br>
            <a:endParaRPr lang="en-US" sz="1050" dirty="0"/>
          </a:p>
          <a:p>
            <a:pPr marL="0" indent="0" algn="ctr">
              <a:buNone/>
            </a:pPr>
            <a:r>
              <a:rPr lang="en-US" dirty="0"/>
              <a:t>Opportunities and Resources</a:t>
            </a:r>
          </a:p>
        </p:txBody>
      </p:sp>
      <p:sp>
        <p:nvSpPr>
          <p:cNvPr id="4" name="Text Placeholder 3">
            <a:extLst>
              <a:ext uri="{FF2B5EF4-FFF2-40B4-BE49-F238E27FC236}">
                <a16:creationId xmlns:a16="http://schemas.microsoft.com/office/drawing/2014/main" id="{5A58B5F6-21CE-4E38-BB24-B70832853D3B}"/>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DEADC596-A3AB-4742-A7EC-819A3767F6A1}"/>
              </a:ext>
            </a:extLst>
          </p:cNvPr>
          <p:cNvSpPr>
            <a:spLocks noGrp="1"/>
          </p:cNvSpPr>
          <p:nvPr>
            <p:ph type="dt" sz="half" idx="11"/>
          </p:nvPr>
        </p:nvSpPr>
        <p:spPr/>
        <p:txBody>
          <a:bodyPr/>
          <a:lstStyle/>
          <a:p>
            <a:fld id="{680381CD-5519-6F4B-A70D-C0DB24136884}" type="datetime1">
              <a:rPr lang="en-US" smtClean="0"/>
              <a:pPr/>
              <a:t>7/23/2019</a:t>
            </a:fld>
            <a:endParaRPr lang="en-US" dirty="0"/>
          </a:p>
        </p:txBody>
      </p:sp>
      <p:graphicFrame>
        <p:nvGraphicFramePr>
          <p:cNvPr id="6" name="Table 5">
            <a:extLst>
              <a:ext uri="{FF2B5EF4-FFF2-40B4-BE49-F238E27FC236}">
                <a16:creationId xmlns:a16="http://schemas.microsoft.com/office/drawing/2014/main" id="{63083F62-B10E-4F65-BBEC-353FD0BA0384}"/>
              </a:ext>
            </a:extLst>
          </p:cNvPr>
          <p:cNvGraphicFramePr>
            <a:graphicFrameLocks noGrp="1"/>
          </p:cNvGraphicFramePr>
          <p:nvPr>
            <p:extLst>
              <p:ext uri="{D42A27DB-BD31-4B8C-83A1-F6EECF244321}">
                <p14:modId xmlns:p14="http://schemas.microsoft.com/office/powerpoint/2010/main" val="3903306749"/>
              </p:ext>
            </p:extLst>
          </p:nvPr>
        </p:nvGraphicFramePr>
        <p:xfrm>
          <a:off x="2268309" y="2420895"/>
          <a:ext cx="8128000" cy="2291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8406501"/>
                    </a:ext>
                  </a:extLst>
                </a:gridCol>
                <a:gridCol w="4064000">
                  <a:extLst>
                    <a:ext uri="{9D8B030D-6E8A-4147-A177-3AD203B41FA5}">
                      <a16:colId xmlns:a16="http://schemas.microsoft.com/office/drawing/2014/main" val="3544946522"/>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98910451"/>
                  </a:ext>
                </a:extLst>
              </a:tr>
              <a:tr h="370840">
                <a:tc>
                  <a:txBody>
                    <a:bodyPr/>
                    <a:lstStyle/>
                    <a:p>
                      <a:r>
                        <a:rPr lang="en-US" dirty="0"/>
                        <a:t>Launch malnutrition prevention campaign</a:t>
                      </a:r>
                    </a:p>
                  </a:txBody>
                  <a:tcPr/>
                </a:tc>
                <a:tc>
                  <a:txBody>
                    <a:bodyPr/>
                    <a:lstStyle/>
                    <a:p>
                      <a:r>
                        <a:rPr lang="en-US" dirty="0"/>
                        <a:t>AARP Foundation: Drive to End Hunger Program</a:t>
                      </a:r>
                    </a:p>
                  </a:txBody>
                  <a:tcPr/>
                </a:tc>
                <a:extLst>
                  <a:ext uri="{0D108BD9-81ED-4DB2-BD59-A6C34878D82A}">
                    <a16:rowId xmlns:a16="http://schemas.microsoft.com/office/drawing/2014/main" val="2078474052"/>
                  </a:ext>
                </a:extLst>
              </a:tr>
              <a:tr h="370840">
                <a:tc>
                  <a:txBody>
                    <a:bodyPr/>
                    <a:lstStyle/>
                    <a:p>
                      <a:r>
                        <a:rPr lang="en-US" dirty="0"/>
                        <a:t>Establish a Malnutrition Awareness Day or Week</a:t>
                      </a:r>
                    </a:p>
                  </a:txBody>
                  <a:tcPr/>
                </a:tc>
                <a:tc>
                  <a:txBody>
                    <a:bodyPr/>
                    <a:lstStyle/>
                    <a:p>
                      <a:r>
                        <a:rPr lang="en-US" dirty="0"/>
                        <a:t>USDA Nutrition for Older Adults</a:t>
                      </a:r>
                    </a:p>
                  </a:txBody>
                  <a:tcPr/>
                </a:tc>
                <a:extLst>
                  <a:ext uri="{0D108BD9-81ED-4DB2-BD59-A6C34878D82A}">
                    <a16:rowId xmlns:a16="http://schemas.microsoft.com/office/drawing/2014/main" val="1525570189"/>
                  </a:ext>
                </a:extLst>
              </a:tr>
              <a:tr h="370840">
                <a:tc>
                  <a:txBody>
                    <a:bodyPr/>
                    <a:lstStyle/>
                    <a:p>
                      <a:r>
                        <a:rPr lang="en-US" dirty="0"/>
                        <a:t>Host malnutrition education programs</a:t>
                      </a:r>
                    </a:p>
                  </a:txBody>
                  <a:tcPr/>
                </a:tc>
                <a:tc>
                  <a:txBody>
                    <a:bodyPr/>
                    <a:lstStyle/>
                    <a:p>
                      <a:r>
                        <a:rPr lang="en-US" dirty="0"/>
                        <a:t>STOP Senior Hunger – campaign to help identify malnutrition and hunger</a:t>
                      </a:r>
                    </a:p>
                  </a:txBody>
                  <a:tcPr/>
                </a:tc>
                <a:extLst>
                  <a:ext uri="{0D108BD9-81ED-4DB2-BD59-A6C34878D82A}">
                    <a16:rowId xmlns:a16="http://schemas.microsoft.com/office/drawing/2014/main" val="1972350275"/>
                  </a:ext>
                </a:extLst>
              </a:tr>
            </a:tbl>
          </a:graphicData>
        </a:graphic>
      </p:graphicFrame>
      <p:sp>
        <p:nvSpPr>
          <p:cNvPr id="8" name="TextBox 7">
            <a:extLst>
              <a:ext uri="{FF2B5EF4-FFF2-40B4-BE49-F238E27FC236}">
                <a16:creationId xmlns:a16="http://schemas.microsoft.com/office/drawing/2014/main" id="{64A2A108-695C-4388-8A1B-C027EFF222C4}"/>
              </a:ext>
            </a:extLst>
          </p:cNvPr>
          <p:cNvSpPr txBox="1"/>
          <p:nvPr/>
        </p:nvSpPr>
        <p:spPr>
          <a:xfrm>
            <a:off x="669232" y="5303127"/>
            <a:ext cx="11073453" cy="954107"/>
          </a:xfrm>
          <a:prstGeom prst="rect">
            <a:avLst/>
          </a:prstGeom>
          <a:noFill/>
          <a:ln w="57150">
            <a:solidFill>
              <a:srgbClr val="B1D91D"/>
            </a:solidFill>
          </a:ln>
        </p:spPr>
        <p:txBody>
          <a:bodyPr wrap="square" rtlCol="0">
            <a:spAutoFit/>
          </a:bodyPr>
          <a:lstStyle/>
          <a:p>
            <a:r>
              <a:rPr lang="en-US" sz="2800" b="1" dirty="0">
                <a:latin typeface="+mj-lt"/>
              </a:rPr>
              <a:t>Georgia’s work: </a:t>
            </a:r>
            <a:r>
              <a:rPr lang="en-US" sz="2800" dirty="0">
                <a:latin typeface="+mj-lt"/>
              </a:rPr>
              <a:t>Utilize Registered Dietitian expertise in senior centers for monthly nutrition education</a:t>
            </a:r>
          </a:p>
        </p:txBody>
      </p:sp>
    </p:spTree>
    <p:extLst>
      <p:ext uri="{BB962C8B-B14F-4D97-AF65-F5344CB8AC3E}">
        <p14:creationId xmlns:p14="http://schemas.microsoft.com/office/powerpoint/2010/main" val="31910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652B9-CB2C-104D-A683-DDC3F02114F6}"/>
              </a:ext>
            </a:extLst>
          </p:cNvPr>
          <p:cNvSpPr>
            <a:spLocks noGrp="1"/>
          </p:cNvSpPr>
          <p:nvPr>
            <p:ph type="body" sz="quarter" idx="10"/>
          </p:nvPr>
        </p:nvSpPr>
        <p:spPr/>
        <p:txBody>
          <a:bodyPr/>
          <a:lstStyle/>
          <a:p>
            <a:r>
              <a:rPr lang="en-US" dirty="0"/>
              <a:t>Division of Aging Services</a:t>
            </a:r>
          </a:p>
        </p:txBody>
      </p:sp>
      <p:sp>
        <p:nvSpPr>
          <p:cNvPr id="3" name="Date Placeholder 2">
            <a:extLst>
              <a:ext uri="{FF2B5EF4-FFF2-40B4-BE49-F238E27FC236}">
                <a16:creationId xmlns:a16="http://schemas.microsoft.com/office/drawing/2014/main" id="{9323F9D9-82FA-1447-A6B0-674A1DD9CF88}"/>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Tree>
    <p:extLst>
      <p:ext uri="{BB962C8B-B14F-4D97-AF65-F5344CB8AC3E}">
        <p14:creationId xmlns:p14="http://schemas.microsoft.com/office/powerpoint/2010/main" val="144413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F027-D425-41AE-B7D6-A1E4C94B2626}"/>
              </a:ext>
            </a:extLst>
          </p:cNvPr>
          <p:cNvSpPr>
            <a:spLocks noGrp="1"/>
          </p:cNvSpPr>
          <p:nvPr>
            <p:ph type="title"/>
          </p:nvPr>
        </p:nvSpPr>
        <p:spPr/>
        <p:txBody>
          <a:bodyPr/>
          <a:lstStyle/>
          <a:p>
            <a:r>
              <a:rPr lang="en-US" dirty="0"/>
              <a:t>Level 2: Interpersonal</a:t>
            </a:r>
          </a:p>
        </p:txBody>
      </p:sp>
      <p:sp>
        <p:nvSpPr>
          <p:cNvPr id="3" name="Content Placeholder 2">
            <a:extLst>
              <a:ext uri="{FF2B5EF4-FFF2-40B4-BE49-F238E27FC236}">
                <a16:creationId xmlns:a16="http://schemas.microsoft.com/office/drawing/2014/main" id="{F224B51D-4763-469D-BD74-779078B765D2}"/>
              </a:ext>
            </a:extLst>
          </p:cNvPr>
          <p:cNvSpPr>
            <a:spLocks noGrp="1"/>
          </p:cNvSpPr>
          <p:nvPr>
            <p:ph sz="half" idx="1"/>
          </p:nvPr>
        </p:nvSpPr>
        <p:spPr>
          <a:xfrm>
            <a:off x="349623" y="1185381"/>
            <a:ext cx="11497235" cy="4887411"/>
          </a:xfrm>
        </p:spPr>
        <p:txBody>
          <a:bodyPr/>
          <a:lstStyle/>
          <a:p>
            <a:r>
              <a:rPr lang="en-US" dirty="0"/>
              <a:t>Build routine malnutrition screening and intervention skills into healthcare professional training, education and practice.</a:t>
            </a:r>
          </a:p>
          <a:p>
            <a:endParaRPr lang="en-US" sz="300" dirty="0"/>
          </a:p>
          <a:p>
            <a:pPr marL="0" indent="0" algn="ctr">
              <a:buNone/>
            </a:pPr>
            <a:r>
              <a:rPr lang="en-US" dirty="0"/>
              <a:t>Opportunities</a:t>
            </a:r>
          </a:p>
          <a:p>
            <a:pPr marL="0" indent="0" algn="ctr">
              <a:buNone/>
            </a:pPr>
            <a:endParaRPr lang="en-US" dirty="0"/>
          </a:p>
        </p:txBody>
      </p:sp>
      <p:sp>
        <p:nvSpPr>
          <p:cNvPr id="4" name="Text Placeholder 3">
            <a:extLst>
              <a:ext uri="{FF2B5EF4-FFF2-40B4-BE49-F238E27FC236}">
                <a16:creationId xmlns:a16="http://schemas.microsoft.com/office/drawing/2014/main" id="{567E31AA-ABCD-41E2-8EC8-BC38E31FB76E}"/>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C529BF41-3442-4C27-B0AB-EFE858AA2B19}"/>
              </a:ext>
            </a:extLst>
          </p:cNvPr>
          <p:cNvSpPr>
            <a:spLocks noGrp="1"/>
          </p:cNvSpPr>
          <p:nvPr>
            <p:ph type="dt" sz="half" idx="11"/>
          </p:nvPr>
        </p:nvSpPr>
        <p:spPr/>
        <p:txBody>
          <a:bodyPr/>
          <a:lstStyle/>
          <a:p>
            <a:fld id="{680381CD-5519-6F4B-A70D-C0DB24136884}" type="datetime1">
              <a:rPr lang="en-US" smtClean="0"/>
              <a:pPr/>
              <a:t>7/23/2019</a:t>
            </a:fld>
            <a:endParaRPr lang="en-US" dirty="0"/>
          </a:p>
        </p:txBody>
      </p:sp>
      <p:graphicFrame>
        <p:nvGraphicFramePr>
          <p:cNvPr id="6" name="Table 5">
            <a:extLst>
              <a:ext uri="{FF2B5EF4-FFF2-40B4-BE49-F238E27FC236}">
                <a16:creationId xmlns:a16="http://schemas.microsoft.com/office/drawing/2014/main" id="{AD822EDB-6CD6-4A3B-BE59-D63EF4E8FA90}"/>
              </a:ext>
            </a:extLst>
          </p:cNvPr>
          <p:cNvGraphicFramePr>
            <a:graphicFrameLocks noGrp="1"/>
          </p:cNvGraphicFramePr>
          <p:nvPr>
            <p:extLst>
              <p:ext uri="{D42A27DB-BD31-4B8C-83A1-F6EECF244321}">
                <p14:modId xmlns:p14="http://schemas.microsoft.com/office/powerpoint/2010/main" val="3369811920"/>
              </p:ext>
            </p:extLst>
          </p:nvPr>
        </p:nvGraphicFramePr>
        <p:xfrm>
          <a:off x="2212347" y="2654298"/>
          <a:ext cx="8128000" cy="234322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91146643"/>
                    </a:ext>
                  </a:extLst>
                </a:gridCol>
                <a:gridCol w="4064000">
                  <a:extLst>
                    <a:ext uri="{9D8B030D-6E8A-4147-A177-3AD203B41FA5}">
                      <a16:colId xmlns:a16="http://schemas.microsoft.com/office/drawing/2014/main" val="3412551018"/>
                    </a:ext>
                  </a:extLst>
                </a:gridCol>
              </a:tblGrid>
              <a:tr h="4179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74395636"/>
                  </a:ext>
                </a:extLst>
              </a:tr>
              <a:tr h="370840">
                <a:tc>
                  <a:txBody>
                    <a:bodyPr/>
                    <a:lstStyle/>
                    <a:p>
                      <a:r>
                        <a:rPr lang="en-US" dirty="0"/>
                        <a:t>Incorporate routine nutrition screening and intervention standards</a:t>
                      </a:r>
                    </a:p>
                  </a:txBody>
                  <a:tcPr/>
                </a:tc>
                <a:tc>
                  <a:txBody>
                    <a:bodyPr/>
                    <a:lstStyle/>
                    <a:p>
                      <a:r>
                        <a:rPr lang="en-US" dirty="0"/>
                        <a:t>Establish malnutrition as a key health indicator and vital sign for older adults</a:t>
                      </a:r>
                    </a:p>
                  </a:txBody>
                  <a:tcPr/>
                </a:tc>
                <a:extLst>
                  <a:ext uri="{0D108BD9-81ED-4DB2-BD59-A6C34878D82A}">
                    <a16:rowId xmlns:a16="http://schemas.microsoft.com/office/drawing/2014/main" val="3724154378"/>
                  </a:ext>
                </a:extLst>
              </a:tr>
              <a:tr h="370840">
                <a:tc>
                  <a:txBody>
                    <a:bodyPr/>
                    <a:lstStyle/>
                    <a:p>
                      <a:r>
                        <a:rPr lang="en-US" dirty="0"/>
                        <a:t>Increase nutrition content in professional licensing and certification exams</a:t>
                      </a:r>
                    </a:p>
                  </a:txBody>
                  <a:tcPr/>
                </a:tc>
                <a:tc>
                  <a:txBody>
                    <a:bodyPr/>
                    <a:lstStyle/>
                    <a:p>
                      <a:r>
                        <a:rPr lang="en-US" dirty="0"/>
                        <a:t>Foster training to improve interactions between healthcare providers and older patients</a:t>
                      </a:r>
                    </a:p>
                  </a:txBody>
                  <a:tcPr/>
                </a:tc>
                <a:extLst>
                  <a:ext uri="{0D108BD9-81ED-4DB2-BD59-A6C34878D82A}">
                    <a16:rowId xmlns:a16="http://schemas.microsoft.com/office/drawing/2014/main" val="154284601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625590357"/>
                  </a:ext>
                </a:extLst>
              </a:tr>
            </a:tbl>
          </a:graphicData>
        </a:graphic>
      </p:graphicFrame>
      <p:sp>
        <p:nvSpPr>
          <p:cNvPr id="7" name="TextBox 6">
            <a:extLst>
              <a:ext uri="{FF2B5EF4-FFF2-40B4-BE49-F238E27FC236}">
                <a16:creationId xmlns:a16="http://schemas.microsoft.com/office/drawing/2014/main" id="{FFFF7E29-8BDA-42BD-AC61-537D29FAFD68}"/>
              </a:ext>
            </a:extLst>
          </p:cNvPr>
          <p:cNvSpPr txBox="1"/>
          <p:nvPr/>
        </p:nvSpPr>
        <p:spPr>
          <a:xfrm>
            <a:off x="866001" y="5363556"/>
            <a:ext cx="11073453" cy="954107"/>
          </a:xfrm>
          <a:prstGeom prst="rect">
            <a:avLst/>
          </a:prstGeom>
          <a:noFill/>
          <a:ln w="57150">
            <a:solidFill>
              <a:srgbClr val="B1D91D"/>
            </a:solidFill>
          </a:ln>
        </p:spPr>
        <p:txBody>
          <a:bodyPr wrap="square" rtlCol="0">
            <a:spAutoFit/>
          </a:bodyPr>
          <a:lstStyle/>
          <a:p>
            <a:r>
              <a:rPr lang="en-US" sz="2800" b="1" dirty="0">
                <a:latin typeface="+mj-lt"/>
              </a:rPr>
              <a:t>Georgia’s work: </a:t>
            </a:r>
            <a:r>
              <a:rPr lang="en-US" sz="2800" dirty="0">
                <a:latin typeface="+mj-lt"/>
              </a:rPr>
              <a:t>Update trainings for Nutrition Screening Initiative, Food Security Survey to improve accuracy of assessments</a:t>
            </a:r>
          </a:p>
        </p:txBody>
      </p:sp>
    </p:spTree>
    <p:extLst>
      <p:ext uri="{BB962C8B-B14F-4D97-AF65-F5344CB8AC3E}">
        <p14:creationId xmlns:p14="http://schemas.microsoft.com/office/powerpoint/2010/main" val="18178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ED75-3451-4F7C-A60B-F53C034F4630}"/>
              </a:ext>
            </a:extLst>
          </p:cNvPr>
          <p:cNvSpPr>
            <a:spLocks noGrp="1"/>
          </p:cNvSpPr>
          <p:nvPr>
            <p:ph type="title"/>
          </p:nvPr>
        </p:nvSpPr>
        <p:spPr/>
        <p:txBody>
          <a:bodyPr/>
          <a:lstStyle/>
          <a:p>
            <a:r>
              <a:rPr lang="en-US" dirty="0"/>
              <a:t>Level 3: Organizational</a:t>
            </a:r>
          </a:p>
        </p:txBody>
      </p:sp>
      <p:sp>
        <p:nvSpPr>
          <p:cNvPr id="3" name="Content Placeholder 2">
            <a:extLst>
              <a:ext uri="{FF2B5EF4-FFF2-40B4-BE49-F238E27FC236}">
                <a16:creationId xmlns:a16="http://schemas.microsoft.com/office/drawing/2014/main" id="{C7E7DEAA-88A7-4C9E-87CD-1122EFECCE06}"/>
              </a:ext>
            </a:extLst>
          </p:cNvPr>
          <p:cNvSpPr>
            <a:spLocks noGrp="1"/>
          </p:cNvSpPr>
          <p:nvPr>
            <p:ph sz="half" idx="1"/>
          </p:nvPr>
        </p:nvSpPr>
        <p:spPr/>
        <p:txBody>
          <a:bodyPr/>
          <a:lstStyle/>
          <a:p>
            <a:r>
              <a:rPr lang="en-US" dirty="0"/>
              <a:t>Establish systematic malnutrition screening and intervention models and standards.</a:t>
            </a:r>
          </a:p>
          <a:p>
            <a:endParaRPr lang="en-US" sz="100" dirty="0"/>
          </a:p>
          <a:p>
            <a:pPr marL="0" indent="0" algn="ctr">
              <a:buNone/>
            </a:pPr>
            <a:r>
              <a:rPr lang="en-US" dirty="0"/>
              <a:t>Opportunities</a:t>
            </a:r>
          </a:p>
        </p:txBody>
      </p:sp>
      <p:sp>
        <p:nvSpPr>
          <p:cNvPr id="4" name="Text Placeholder 3">
            <a:extLst>
              <a:ext uri="{FF2B5EF4-FFF2-40B4-BE49-F238E27FC236}">
                <a16:creationId xmlns:a16="http://schemas.microsoft.com/office/drawing/2014/main" id="{DE72EB01-7CAF-454D-8CDD-59A9866F88FA}"/>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892BD06B-864C-43FE-8ED7-836858DA3877}"/>
              </a:ext>
            </a:extLst>
          </p:cNvPr>
          <p:cNvSpPr>
            <a:spLocks noGrp="1"/>
          </p:cNvSpPr>
          <p:nvPr>
            <p:ph type="dt" sz="half" idx="11"/>
          </p:nvPr>
        </p:nvSpPr>
        <p:spPr/>
        <p:txBody>
          <a:bodyPr/>
          <a:lstStyle/>
          <a:p>
            <a:fld id="{680381CD-5519-6F4B-A70D-C0DB24136884}" type="datetime1">
              <a:rPr lang="en-US" smtClean="0"/>
              <a:pPr/>
              <a:t>7/23/2019</a:t>
            </a:fld>
            <a:endParaRPr lang="en-US" dirty="0"/>
          </a:p>
        </p:txBody>
      </p:sp>
      <p:graphicFrame>
        <p:nvGraphicFramePr>
          <p:cNvPr id="6" name="Table 5">
            <a:extLst>
              <a:ext uri="{FF2B5EF4-FFF2-40B4-BE49-F238E27FC236}">
                <a16:creationId xmlns:a16="http://schemas.microsoft.com/office/drawing/2014/main" id="{9451ED48-A0EF-4D52-A5B3-D1E375CA8F3C}"/>
              </a:ext>
            </a:extLst>
          </p:cNvPr>
          <p:cNvGraphicFramePr>
            <a:graphicFrameLocks noGrp="1"/>
          </p:cNvGraphicFramePr>
          <p:nvPr>
            <p:extLst>
              <p:ext uri="{D42A27DB-BD31-4B8C-83A1-F6EECF244321}">
                <p14:modId xmlns:p14="http://schemas.microsoft.com/office/powerpoint/2010/main" val="2373620994"/>
              </p:ext>
            </p:extLst>
          </p:nvPr>
        </p:nvGraphicFramePr>
        <p:xfrm>
          <a:off x="2032000" y="2792485"/>
          <a:ext cx="8128000" cy="2296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85746919"/>
                    </a:ext>
                  </a:extLst>
                </a:gridCol>
                <a:gridCol w="4064000">
                  <a:extLst>
                    <a:ext uri="{9D8B030D-6E8A-4147-A177-3AD203B41FA5}">
                      <a16:colId xmlns:a16="http://schemas.microsoft.com/office/drawing/2014/main" val="2718683609"/>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047266229"/>
                  </a:ext>
                </a:extLst>
              </a:tr>
              <a:tr h="370840">
                <a:tc>
                  <a:txBody>
                    <a:bodyPr/>
                    <a:lstStyle/>
                    <a:p>
                      <a:r>
                        <a:rPr lang="en-US" dirty="0"/>
                        <a:t>Integrate malnutrition screening and intervention into EMR</a:t>
                      </a:r>
                    </a:p>
                  </a:txBody>
                  <a:tcPr/>
                </a:tc>
                <a:tc>
                  <a:txBody>
                    <a:bodyPr/>
                    <a:lstStyle/>
                    <a:p>
                      <a:r>
                        <a:rPr lang="en-US" dirty="0"/>
                        <a:t>Use nutrition support teams for comprehensive, coordinated malnutrition care</a:t>
                      </a:r>
                    </a:p>
                  </a:txBody>
                  <a:tcPr/>
                </a:tc>
                <a:extLst>
                  <a:ext uri="{0D108BD9-81ED-4DB2-BD59-A6C34878D82A}">
                    <a16:rowId xmlns:a16="http://schemas.microsoft.com/office/drawing/2014/main" val="2491036488"/>
                  </a:ext>
                </a:extLst>
              </a:tr>
              <a:tr h="370840">
                <a:tc>
                  <a:txBody>
                    <a:bodyPr/>
                    <a:lstStyle/>
                    <a:p>
                      <a:r>
                        <a:rPr lang="en-US" dirty="0"/>
                        <a:t>Include malnutrition counseling in patient discharge plans</a:t>
                      </a:r>
                    </a:p>
                  </a:txBody>
                  <a:tcPr/>
                </a:tc>
                <a:tc>
                  <a:txBody>
                    <a:bodyPr/>
                    <a:lstStyle/>
                    <a:p>
                      <a:endParaRPr lang="en-US" dirty="0"/>
                    </a:p>
                  </a:txBody>
                  <a:tcPr/>
                </a:tc>
                <a:extLst>
                  <a:ext uri="{0D108BD9-81ED-4DB2-BD59-A6C34878D82A}">
                    <a16:rowId xmlns:a16="http://schemas.microsoft.com/office/drawing/2014/main" val="234173678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76797608"/>
                  </a:ext>
                </a:extLst>
              </a:tr>
            </a:tbl>
          </a:graphicData>
        </a:graphic>
      </p:graphicFrame>
      <p:sp>
        <p:nvSpPr>
          <p:cNvPr id="7" name="TextBox 6">
            <a:extLst>
              <a:ext uri="{FF2B5EF4-FFF2-40B4-BE49-F238E27FC236}">
                <a16:creationId xmlns:a16="http://schemas.microsoft.com/office/drawing/2014/main" id="{D24A286C-11AA-49A4-8A6A-AC978E2EC81C}"/>
              </a:ext>
            </a:extLst>
          </p:cNvPr>
          <p:cNvSpPr txBox="1"/>
          <p:nvPr/>
        </p:nvSpPr>
        <p:spPr>
          <a:xfrm>
            <a:off x="866001" y="5363556"/>
            <a:ext cx="11073453" cy="954107"/>
          </a:xfrm>
          <a:prstGeom prst="rect">
            <a:avLst/>
          </a:prstGeom>
          <a:noFill/>
          <a:ln w="57150">
            <a:solidFill>
              <a:srgbClr val="B1D91D"/>
            </a:solidFill>
          </a:ln>
        </p:spPr>
        <p:txBody>
          <a:bodyPr wrap="square" rtlCol="0">
            <a:spAutoFit/>
          </a:bodyPr>
          <a:lstStyle/>
          <a:p>
            <a:r>
              <a:rPr lang="en-US" sz="2800" b="1" dirty="0">
                <a:latin typeface="+mj-lt"/>
              </a:rPr>
              <a:t>Georgia’s work: </a:t>
            </a:r>
            <a:r>
              <a:rPr lang="en-US" sz="2800" dirty="0">
                <a:latin typeface="+mj-lt"/>
              </a:rPr>
              <a:t>Streamline routes for intervention models once assessment is completed (meals, oral care, assistive technology)</a:t>
            </a:r>
          </a:p>
        </p:txBody>
      </p:sp>
    </p:spTree>
    <p:extLst>
      <p:ext uri="{BB962C8B-B14F-4D97-AF65-F5344CB8AC3E}">
        <p14:creationId xmlns:p14="http://schemas.microsoft.com/office/powerpoint/2010/main" val="99031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1B5-5B31-457B-B61D-B1742E134B4D}"/>
              </a:ext>
            </a:extLst>
          </p:cNvPr>
          <p:cNvSpPr>
            <a:spLocks noGrp="1"/>
          </p:cNvSpPr>
          <p:nvPr>
            <p:ph type="title"/>
          </p:nvPr>
        </p:nvSpPr>
        <p:spPr/>
        <p:txBody>
          <a:bodyPr/>
          <a:lstStyle/>
          <a:p>
            <a:r>
              <a:rPr lang="en-US" dirty="0"/>
              <a:t>Level 4:  Community	</a:t>
            </a:r>
          </a:p>
        </p:txBody>
      </p:sp>
      <p:sp>
        <p:nvSpPr>
          <p:cNvPr id="3" name="Content Placeholder 2">
            <a:extLst>
              <a:ext uri="{FF2B5EF4-FFF2-40B4-BE49-F238E27FC236}">
                <a16:creationId xmlns:a16="http://schemas.microsoft.com/office/drawing/2014/main" id="{ED05A622-6FD0-4642-9A32-520419C025D4}"/>
              </a:ext>
            </a:extLst>
          </p:cNvPr>
          <p:cNvSpPr>
            <a:spLocks noGrp="1"/>
          </p:cNvSpPr>
          <p:nvPr>
            <p:ph sz="half" idx="1"/>
          </p:nvPr>
        </p:nvSpPr>
        <p:spPr/>
        <p:txBody>
          <a:bodyPr/>
          <a:lstStyle/>
          <a:p>
            <a:r>
              <a:rPr lang="en-US" dirty="0"/>
              <a:t>Engage independent organizations, local jurisdictions, and states.</a:t>
            </a:r>
          </a:p>
          <a:p>
            <a:endParaRPr lang="en-US" sz="1050" dirty="0"/>
          </a:p>
          <a:p>
            <a:pPr marL="0" indent="0" algn="ctr">
              <a:buNone/>
            </a:pPr>
            <a:r>
              <a:rPr lang="en-US" dirty="0"/>
              <a:t>Opportunities</a:t>
            </a:r>
          </a:p>
        </p:txBody>
      </p:sp>
      <p:sp>
        <p:nvSpPr>
          <p:cNvPr id="4" name="Text Placeholder 3">
            <a:extLst>
              <a:ext uri="{FF2B5EF4-FFF2-40B4-BE49-F238E27FC236}">
                <a16:creationId xmlns:a16="http://schemas.microsoft.com/office/drawing/2014/main" id="{C91F98DF-0F85-4E89-88BB-980C4053129A}"/>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A0BB64FD-7FD5-4699-89F9-4AB2EDA3DD0E}"/>
              </a:ext>
            </a:extLst>
          </p:cNvPr>
          <p:cNvSpPr>
            <a:spLocks noGrp="1"/>
          </p:cNvSpPr>
          <p:nvPr>
            <p:ph type="dt" sz="half" idx="11"/>
          </p:nvPr>
        </p:nvSpPr>
        <p:spPr/>
        <p:txBody>
          <a:bodyPr/>
          <a:lstStyle/>
          <a:p>
            <a:fld id="{680381CD-5519-6F4B-A70D-C0DB24136884}" type="datetime1">
              <a:rPr lang="en-US" smtClean="0"/>
              <a:pPr/>
              <a:t>7/23/2019</a:t>
            </a:fld>
            <a:endParaRPr lang="en-US" dirty="0"/>
          </a:p>
        </p:txBody>
      </p:sp>
      <p:graphicFrame>
        <p:nvGraphicFramePr>
          <p:cNvPr id="6" name="Table 5">
            <a:extLst>
              <a:ext uri="{FF2B5EF4-FFF2-40B4-BE49-F238E27FC236}">
                <a16:creationId xmlns:a16="http://schemas.microsoft.com/office/drawing/2014/main" id="{5EEE3A75-E5E8-424B-8725-B52470603DA1}"/>
              </a:ext>
            </a:extLst>
          </p:cNvPr>
          <p:cNvGraphicFramePr>
            <a:graphicFrameLocks noGrp="1"/>
          </p:cNvGraphicFramePr>
          <p:nvPr>
            <p:extLst>
              <p:ext uri="{D42A27DB-BD31-4B8C-83A1-F6EECF244321}">
                <p14:modId xmlns:p14="http://schemas.microsoft.com/office/powerpoint/2010/main" val="2677010419"/>
              </p:ext>
            </p:extLst>
          </p:nvPr>
        </p:nvGraphicFramePr>
        <p:xfrm>
          <a:off x="1946656" y="2657654"/>
          <a:ext cx="8128000" cy="2026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80046806"/>
                    </a:ext>
                  </a:extLst>
                </a:gridCol>
                <a:gridCol w="4064000">
                  <a:extLst>
                    <a:ext uri="{9D8B030D-6E8A-4147-A177-3AD203B41FA5}">
                      <a16:colId xmlns:a16="http://schemas.microsoft.com/office/drawing/2014/main" val="1620737698"/>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89147767"/>
                  </a:ext>
                </a:extLst>
              </a:tr>
              <a:tr h="370840">
                <a:tc>
                  <a:txBody>
                    <a:bodyPr/>
                    <a:lstStyle/>
                    <a:p>
                      <a:r>
                        <a:rPr lang="en-US" dirty="0"/>
                        <a:t>Incorporate malnutrition screening and intervention in care models (NSI-D)</a:t>
                      </a:r>
                    </a:p>
                  </a:txBody>
                  <a:tcPr/>
                </a:tc>
                <a:tc>
                  <a:txBody>
                    <a:bodyPr/>
                    <a:lstStyle/>
                    <a:p>
                      <a:r>
                        <a:rPr lang="en-US" dirty="0"/>
                        <a:t>Use dietitians in community settings to evaluate, educate, and counsel on malnutrition</a:t>
                      </a:r>
                    </a:p>
                  </a:txBody>
                  <a:tcPr/>
                </a:tc>
                <a:extLst>
                  <a:ext uri="{0D108BD9-81ED-4DB2-BD59-A6C34878D82A}">
                    <a16:rowId xmlns:a16="http://schemas.microsoft.com/office/drawing/2014/main" val="2479644211"/>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46698574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054939636"/>
                  </a:ext>
                </a:extLst>
              </a:tr>
            </a:tbl>
          </a:graphicData>
        </a:graphic>
      </p:graphicFrame>
      <p:sp>
        <p:nvSpPr>
          <p:cNvPr id="7" name="TextBox 6">
            <a:extLst>
              <a:ext uri="{FF2B5EF4-FFF2-40B4-BE49-F238E27FC236}">
                <a16:creationId xmlns:a16="http://schemas.microsoft.com/office/drawing/2014/main" id="{21E0F92A-3224-4004-8E20-14EA278E9708}"/>
              </a:ext>
            </a:extLst>
          </p:cNvPr>
          <p:cNvSpPr txBox="1"/>
          <p:nvPr/>
        </p:nvSpPr>
        <p:spPr>
          <a:xfrm>
            <a:off x="773405" y="5174792"/>
            <a:ext cx="11073453" cy="954107"/>
          </a:xfrm>
          <a:prstGeom prst="rect">
            <a:avLst/>
          </a:prstGeom>
          <a:noFill/>
          <a:ln w="57150">
            <a:solidFill>
              <a:srgbClr val="B1D91D"/>
            </a:solidFill>
          </a:ln>
        </p:spPr>
        <p:txBody>
          <a:bodyPr wrap="square" rtlCol="0">
            <a:spAutoFit/>
          </a:bodyPr>
          <a:lstStyle/>
          <a:p>
            <a:r>
              <a:rPr lang="en-US" sz="2800" b="1" dirty="0">
                <a:latin typeface="+mj-lt"/>
              </a:rPr>
              <a:t>Georgia’s work: </a:t>
            </a:r>
            <a:r>
              <a:rPr lang="en-US" sz="2800" dirty="0">
                <a:latin typeface="+mj-lt"/>
              </a:rPr>
              <a:t>Lead collaborations between AAAs, meal providers, educational institutions, and community partners</a:t>
            </a:r>
          </a:p>
        </p:txBody>
      </p:sp>
    </p:spTree>
    <p:extLst>
      <p:ext uri="{BB962C8B-B14F-4D97-AF65-F5344CB8AC3E}">
        <p14:creationId xmlns:p14="http://schemas.microsoft.com/office/powerpoint/2010/main" val="365588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7198-2E71-4582-A7A1-E18B2388B86F}"/>
              </a:ext>
            </a:extLst>
          </p:cNvPr>
          <p:cNvSpPr>
            <a:spLocks noGrp="1"/>
          </p:cNvSpPr>
          <p:nvPr>
            <p:ph type="title"/>
          </p:nvPr>
        </p:nvSpPr>
        <p:spPr/>
        <p:txBody>
          <a:bodyPr/>
          <a:lstStyle/>
          <a:p>
            <a:r>
              <a:rPr lang="en-US" dirty="0"/>
              <a:t>Level 5: Policy	</a:t>
            </a:r>
          </a:p>
        </p:txBody>
      </p:sp>
      <p:sp>
        <p:nvSpPr>
          <p:cNvPr id="3" name="Content Placeholder 2">
            <a:extLst>
              <a:ext uri="{FF2B5EF4-FFF2-40B4-BE49-F238E27FC236}">
                <a16:creationId xmlns:a16="http://schemas.microsoft.com/office/drawing/2014/main" id="{FFF4BFF1-7595-4199-A9ED-99FD85C21847}"/>
              </a:ext>
            </a:extLst>
          </p:cNvPr>
          <p:cNvSpPr>
            <a:spLocks noGrp="1"/>
          </p:cNvSpPr>
          <p:nvPr>
            <p:ph sz="half" idx="1"/>
          </p:nvPr>
        </p:nvSpPr>
        <p:spPr/>
        <p:txBody>
          <a:bodyPr/>
          <a:lstStyle/>
          <a:p>
            <a:r>
              <a:rPr lang="en-US" dirty="0"/>
              <a:t>Make malnutrition screening and intervention a policy priority.</a:t>
            </a:r>
          </a:p>
          <a:p>
            <a:endParaRPr lang="en-US" sz="1050" dirty="0"/>
          </a:p>
          <a:p>
            <a:pPr marL="0" indent="0" algn="ctr">
              <a:buNone/>
            </a:pPr>
            <a:r>
              <a:rPr lang="en-US" dirty="0"/>
              <a:t>Opportunities</a:t>
            </a:r>
          </a:p>
        </p:txBody>
      </p:sp>
      <p:sp>
        <p:nvSpPr>
          <p:cNvPr id="4" name="Text Placeholder 3">
            <a:extLst>
              <a:ext uri="{FF2B5EF4-FFF2-40B4-BE49-F238E27FC236}">
                <a16:creationId xmlns:a16="http://schemas.microsoft.com/office/drawing/2014/main" id="{049ED07B-0637-4B8C-8896-CE5088D7F90D}"/>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D1173D2D-7FB3-4D93-B14A-CCB070AE3A20}"/>
              </a:ext>
            </a:extLst>
          </p:cNvPr>
          <p:cNvSpPr>
            <a:spLocks noGrp="1"/>
          </p:cNvSpPr>
          <p:nvPr>
            <p:ph type="dt" sz="half" idx="11"/>
          </p:nvPr>
        </p:nvSpPr>
        <p:spPr/>
        <p:txBody>
          <a:bodyPr/>
          <a:lstStyle/>
          <a:p>
            <a:fld id="{680381CD-5519-6F4B-A70D-C0DB24136884}" type="datetime1">
              <a:rPr lang="en-US" smtClean="0"/>
              <a:pPr/>
              <a:t>7/23/2019</a:t>
            </a:fld>
            <a:endParaRPr lang="en-US" dirty="0"/>
          </a:p>
        </p:txBody>
      </p:sp>
      <p:graphicFrame>
        <p:nvGraphicFramePr>
          <p:cNvPr id="6" name="Table 5">
            <a:extLst>
              <a:ext uri="{FF2B5EF4-FFF2-40B4-BE49-F238E27FC236}">
                <a16:creationId xmlns:a16="http://schemas.microsoft.com/office/drawing/2014/main" id="{DF82F145-91A5-42B9-933F-E2D276D5ABEA}"/>
              </a:ext>
            </a:extLst>
          </p:cNvPr>
          <p:cNvGraphicFramePr>
            <a:graphicFrameLocks noGrp="1"/>
          </p:cNvGraphicFramePr>
          <p:nvPr>
            <p:extLst>
              <p:ext uri="{D42A27DB-BD31-4B8C-83A1-F6EECF244321}">
                <p14:modId xmlns:p14="http://schemas.microsoft.com/office/powerpoint/2010/main" val="972988365"/>
              </p:ext>
            </p:extLst>
          </p:nvPr>
        </p:nvGraphicFramePr>
        <p:xfrm>
          <a:off x="2058416" y="2612829"/>
          <a:ext cx="8075168" cy="2194560"/>
        </p:xfrm>
        <a:graphic>
          <a:graphicData uri="http://schemas.openxmlformats.org/drawingml/2006/table">
            <a:tbl>
              <a:tblPr firstRow="1" bandRow="1">
                <a:tableStyleId>{5C22544A-7EE6-4342-B048-85BDC9FD1C3A}</a:tableStyleId>
              </a:tblPr>
              <a:tblGrid>
                <a:gridCol w="4011168">
                  <a:extLst>
                    <a:ext uri="{9D8B030D-6E8A-4147-A177-3AD203B41FA5}">
                      <a16:colId xmlns:a16="http://schemas.microsoft.com/office/drawing/2014/main" val="2468361584"/>
                    </a:ext>
                  </a:extLst>
                </a:gridCol>
                <a:gridCol w="4064000">
                  <a:extLst>
                    <a:ext uri="{9D8B030D-6E8A-4147-A177-3AD203B41FA5}">
                      <a16:colId xmlns:a16="http://schemas.microsoft.com/office/drawing/2014/main" val="202657885"/>
                    </a:ext>
                  </a:extLst>
                </a:gridCol>
              </a:tblGrid>
              <a:tr h="34463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67804524"/>
                  </a:ext>
                </a:extLst>
              </a:tr>
              <a:tr h="370840">
                <a:tc>
                  <a:txBody>
                    <a:bodyPr/>
                    <a:lstStyle/>
                    <a:p>
                      <a:r>
                        <a:rPr lang="en-US" dirty="0"/>
                        <a:t>Add malnutrition ID, prevention, and intervention into the Healthy People 2020 goals</a:t>
                      </a:r>
                    </a:p>
                  </a:txBody>
                  <a:tcPr/>
                </a:tc>
                <a:tc>
                  <a:txBody>
                    <a:bodyPr/>
                    <a:lstStyle/>
                    <a:p>
                      <a:r>
                        <a:rPr lang="en-US" dirty="0"/>
                        <a:t>Strengthen links between nutrition and health</a:t>
                      </a:r>
                    </a:p>
                  </a:txBody>
                  <a:tcPr/>
                </a:tc>
                <a:extLst>
                  <a:ext uri="{0D108BD9-81ED-4DB2-BD59-A6C34878D82A}">
                    <a16:rowId xmlns:a16="http://schemas.microsoft.com/office/drawing/2014/main" val="2659603543"/>
                  </a:ext>
                </a:extLst>
              </a:tr>
              <a:tr h="370840">
                <a:tc>
                  <a:txBody>
                    <a:bodyPr/>
                    <a:lstStyle/>
                    <a:p>
                      <a:r>
                        <a:rPr lang="en-US" dirty="0"/>
                        <a:t>Allow states flexibility to provide oral nutrition supplements in addition to regular meals</a:t>
                      </a:r>
                    </a:p>
                  </a:txBody>
                  <a:tcPr/>
                </a:tc>
                <a:tc>
                  <a:txBody>
                    <a:bodyPr/>
                    <a:lstStyle/>
                    <a:p>
                      <a:r>
                        <a:rPr lang="en-US" dirty="0"/>
                        <a:t>Provide for long-term malnutrition services and support</a:t>
                      </a:r>
                    </a:p>
                  </a:txBody>
                  <a:tcPr/>
                </a:tc>
                <a:extLst>
                  <a:ext uri="{0D108BD9-81ED-4DB2-BD59-A6C34878D82A}">
                    <a16:rowId xmlns:a16="http://schemas.microsoft.com/office/drawing/2014/main" val="2553712014"/>
                  </a:ext>
                </a:extLst>
              </a:tr>
            </a:tbl>
          </a:graphicData>
        </a:graphic>
      </p:graphicFrame>
      <p:sp>
        <p:nvSpPr>
          <p:cNvPr id="7" name="TextBox 6">
            <a:extLst>
              <a:ext uri="{FF2B5EF4-FFF2-40B4-BE49-F238E27FC236}">
                <a16:creationId xmlns:a16="http://schemas.microsoft.com/office/drawing/2014/main" id="{05A9E591-C331-44CE-B8C9-F8D19EE5BB99}"/>
              </a:ext>
            </a:extLst>
          </p:cNvPr>
          <p:cNvSpPr txBox="1"/>
          <p:nvPr/>
        </p:nvSpPr>
        <p:spPr>
          <a:xfrm>
            <a:off x="773405" y="5224461"/>
            <a:ext cx="11073453" cy="954107"/>
          </a:xfrm>
          <a:prstGeom prst="rect">
            <a:avLst/>
          </a:prstGeom>
          <a:noFill/>
          <a:ln w="57150">
            <a:solidFill>
              <a:srgbClr val="B1D91D"/>
            </a:solidFill>
          </a:ln>
        </p:spPr>
        <p:txBody>
          <a:bodyPr wrap="square" rtlCol="0">
            <a:spAutoFit/>
          </a:bodyPr>
          <a:lstStyle/>
          <a:p>
            <a:r>
              <a:rPr lang="en-US" sz="2800" b="1" dirty="0">
                <a:latin typeface="+mj-lt"/>
              </a:rPr>
              <a:t>Georgia’s work: </a:t>
            </a:r>
            <a:r>
              <a:rPr lang="en-US" sz="2800" dirty="0">
                <a:latin typeface="+mj-lt"/>
              </a:rPr>
              <a:t>Create policy with flexibility to allow for person-centered care in meal choice and service delivery</a:t>
            </a:r>
          </a:p>
        </p:txBody>
      </p:sp>
    </p:spTree>
    <p:extLst>
      <p:ext uri="{BB962C8B-B14F-4D97-AF65-F5344CB8AC3E}">
        <p14:creationId xmlns:p14="http://schemas.microsoft.com/office/powerpoint/2010/main" val="153602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3E7B-EE82-4A03-A642-BCB7A23C2CAD}"/>
              </a:ext>
            </a:extLst>
          </p:cNvPr>
          <p:cNvSpPr>
            <a:spLocks noGrp="1"/>
          </p:cNvSpPr>
          <p:nvPr>
            <p:ph type="title"/>
          </p:nvPr>
        </p:nvSpPr>
        <p:spPr/>
        <p:txBody>
          <a:bodyPr>
            <a:normAutofit/>
          </a:bodyPr>
          <a:lstStyle/>
          <a:p>
            <a:r>
              <a:rPr lang="en-US" dirty="0"/>
              <a:t>Social Model: Future Directions</a:t>
            </a:r>
          </a:p>
        </p:txBody>
      </p:sp>
      <p:sp>
        <p:nvSpPr>
          <p:cNvPr id="4" name="Text Placeholder 3">
            <a:extLst>
              <a:ext uri="{FF2B5EF4-FFF2-40B4-BE49-F238E27FC236}">
                <a16:creationId xmlns:a16="http://schemas.microsoft.com/office/drawing/2014/main" id="{BEC13392-486B-43BA-A939-549FAB029943}"/>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0093658B-16DA-4A7A-A044-201B55E93161}"/>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6" name="Picture 5">
            <a:extLst>
              <a:ext uri="{FF2B5EF4-FFF2-40B4-BE49-F238E27FC236}">
                <a16:creationId xmlns:a16="http://schemas.microsoft.com/office/drawing/2014/main" id="{4B525134-8480-4301-A75E-D0D1E04C0056}"/>
              </a:ext>
            </a:extLst>
          </p:cNvPr>
          <p:cNvPicPr>
            <a:picLocks noChangeAspect="1"/>
          </p:cNvPicPr>
          <p:nvPr/>
        </p:nvPicPr>
        <p:blipFill rotWithShape="1">
          <a:blip r:embed="rId2"/>
          <a:srcRect l="8692" t="11983" r="5149" b="9592"/>
          <a:stretch/>
        </p:blipFill>
        <p:spPr>
          <a:xfrm>
            <a:off x="7363410" y="1851950"/>
            <a:ext cx="4259484" cy="3680750"/>
          </a:xfrm>
          <a:prstGeom prst="rect">
            <a:avLst/>
          </a:prstGeom>
        </p:spPr>
      </p:pic>
      <p:sp>
        <p:nvSpPr>
          <p:cNvPr id="7" name="Content Placeholder 2">
            <a:extLst>
              <a:ext uri="{FF2B5EF4-FFF2-40B4-BE49-F238E27FC236}">
                <a16:creationId xmlns:a16="http://schemas.microsoft.com/office/drawing/2014/main" id="{99A8FC4D-C58C-4452-B17F-6D92004440BC}"/>
              </a:ext>
            </a:extLst>
          </p:cNvPr>
          <p:cNvSpPr>
            <a:spLocks noGrp="1"/>
          </p:cNvSpPr>
          <p:nvPr>
            <p:ph sz="half" idx="1"/>
          </p:nvPr>
        </p:nvSpPr>
        <p:spPr>
          <a:xfrm>
            <a:off x="349623" y="1564140"/>
            <a:ext cx="7013787" cy="4887411"/>
          </a:xfrm>
        </p:spPr>
        <p:txBody>
          <a:bodyPr>
            <a:normAutofit lnSpcReduction="10000"/>
          </a:bodyPr>
          <a:lstStyle/>
          <a:p>
            <a:r>
              <a:rPr lang="en-US" dirty="0"/>
              <a:t> Improve access to oral health care</a:t>
            </a:r>
          </a:p>
          <a:p>
            <a:endParaRPr lang="en-US" dirty="0"/>
          </a:p>
          <a:p>
            <a:r>
              <a:rPr lang="en-US" dirty="0"/>
              <a:t> Identify and target socially isolated seniors</a:t>
            </a:r>
          </a:p>
          <a:p>
            <a:endParaRPr lang="en-US" dirty="0"/>
          </a:p>
          <a:p>
            <a:r>
              <a:rPr lang="en-US" dirty="0"/>
              <a:t> Quantify prevalence of senior hunger and impact of home- and community-based interventions on its reduction</a:t>
            </a:r>
          </a:p>
          <a:p>
            <a:endParaRPr lang="en-US" dirty="0"/>
          </a:p>
          <a:p>
            <a:r>
              <a:rPr lang="en-US" dirty="0"/>
              <a:t>Increase access to culturally-diverse meal choices</a:t>
            </a:r>
          </a:p>
          <a:p>
            <a:endParaRPr lang="en-US" dirty="0"/>
          </a:p>
          <a:p>
            <a:endParaRPr lang="en-US" dirty="0"/>
          </a:p>
        </p:txBody>
      </p:sp>
    </p:spTree>
    <p:extLst>
      <p:ext uri="{BB962C8B-B14F-4D97-AF65-F5344CB8AC3E}">
        <p14:creationId xmlns:p14="http://schemas.microsoft.com/office/powerpoint/2010/main" val="280723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3E7B-EE82-4A03-A642-BCB7A23C2CAD}"/>
              </a:ext>
            </a:extLst>
          </p:cNvPr>
          <p:cNvSpPr>
            <a:spLocks noGrp="1"/>
          </p:cNvSpPr>
          <p:nvPr>
            <p:ph type="title"/>
          </p:nvPr>
        </p:nvSpPr>
        <p:spPr/>
        <p:txBody>
          <a:bodyPr>
            <a:normAutofit/>
          </a:bodyPr>
          <a:lstStyle/>
          <a:p>
            <a:r>
              <a:rPr lang="en-US" dirty="0"/>
              <a:t>Summary</a:t>
            </a:r>
          </a:p>
        </p:txBody>
      </p:sp>
      <p:sp>
        <p:nvSpPr>
          <p:cNvPr id="4" name="Text Placeholder 3">
            <a:extLst>
              <a:ext uri="{FF2B5EF4-FFF2-40B4-BE49-F238E27FC236}">
                <a16:creationId xmlns:a16="http://schemas.microsoft.com/office/drawing/2014/main" id="{BEC13392-486B-43BA-A939-549FAB029943}"/>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0093658B-16DA-4A7A-A044-201B55E93161}"/>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7" name="Content Placeholder 2">
            <a:extLst>
              <a:ext uri="{FF2B5EF4-FFF2-40B4-BE49-F238E27FC236}">
                <a16:creationId xmlns:a16="http://schemas.microsoft.com/office/drawing/2014/main" id="{99A8FC4D-C58C-4452-B17F-6D92004440BC}"/>
              </a:ext>
            </a:extLst>
          </p:cNvPr>
          <p:cNvSpPr>
            <a:spLocks noGrp="1"/>
          </p:cNvSpPr>
          <p:nvPr>
            <p:ph sz="half" idx="1"/>
          </p:nvPr>
        </p:nvSpPr>
        <p:spPr>
          <a:xfrm>
            <a:off x="349623" y="1716591"/>
            <a:ext cx="6919278" cy="4365826"/>
          </a:xfrm>
        </p:spPr>
        <p:txBody>
          <a:bodyPr>
            <a:normAutofit fontScale="85000" lnSpcReduction="10000"/>
          </a:bodyPr>
          <a:lstStyle/>
          <a:p>
            <a:r>
              <a:rPr lang="en-US" dirty="0"/>
              <a:t>Malnutrition is diagnosed as prevalence of 2 or more standardized characteristics</a:t>
            </a:r>
          </a:p>
          <a:p>
            <a:pPr marL="0" indent="0">
              <a:buNone/>
            </a:pPr>
            <a:endParaRPr lang="en-US" dirty="0"/>
          </a:p>
          <a:p>
            <a:r>
              <a:rPr lang="en-US" dirty="0"/>
              <a:t>Malnutrition can be a result of acute illness, chronic illness, or social/environmental factors</a:t>
            </a:r>
          </a:p>
          <a:p>
            <a:endParaRPr lang="en-US" dirty="0"/>
          </a:p>
          <a:p>
            <a:r>
              <a:rPr lang="en-US" dirty="0"/>
              <a:t>Current statistics suggest disease-associated malnutrition costs $51.3 billion annually</a:t>
            </a:r>
          </a:p>
          <a:p>
            <a:endParaRPr lang="en-US" dirty="0"/>
          </a:p>
          <a:p>
            <a:r>
              <a:rPr lang="en-US" dirty="0"/>
              <a:t>Malnutrition challenges can be addressed via a 5-level social model</a:t>
            </a:r>
          </a:p>
          <a:p>
            <a:pPr marL="0" indent="0">
              <a:buNone/>
            </a:pPr>
            <a:endParaRPr lang="en-US" dirty="0"/>
          </a:p>
          <a:p>
            <a:endParaRPr lang="en-US" dirty="0"/>
          </a:p>
          <a:p>
            <a:endParaRPr lang="en-US" dirty="0"/>
          </a:p>
          <a:p>
            <a:endParaRPr lang="en-US" dirty="0"/>
          </a:p>
        </p:txBody>
      </p:sp>
      <p:pic>
        <p:nvPicPr>
          <p:cNvPr id="6146" name="Picture 2" descr="Image result for end senior hunger">
            <a:extLst>
              <a:ext uri="{FF2B5EF4-FFF2-40B4-BE49-F238E27FC236}">
                <a16:creationId xmlns:a16="http://schemas.microsoft.com/office/drawing/2014/main" id="{0827BDD6-C084-4DAF-9394-1319F29C3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861" y="2129742"/>
            <a:ext cx="4435997" cy="2957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8EC591-6047-4320-A3AB-B528059ACFFD}"/>
              </a:ext>
            </a:extLst>
          </p:cNvPr>
          <p:cNvSpPr/>
          <p:nvPr/>
        </p:nvSpPr>
        <p:spPr>
          <a:xfrm>
            <a:off x="7410861" y="5057791"/>
            <a:ext cx="4435997" cy="400110"/>
          </a:xfrm>
          <a:prstGeom prst="rect">
            <a:avLst/>
          </a:prstGeom>
        </p:spPr>
        <p:txBody>
          <a:bodyPr wrap="square">
            <a:spAutoFit/>
          </a:bodyPr>
          <a:lstStyle/>
          <a:p>
            <a:r>
              <a:rPr lang="en-US" sz="1000" dirty="0">
                <a:solidFill>
                  <a:srgbClr val="333333"/>
                </a:solidFill>
                <a:latin typeface="TimesNewRoman"/>
              </a:rPr>
              <a:t>The Facts Behind Senior Hunger: Updated for 2019. (2019, February 06). https://www.aginginplace.org/the-facts-behind-senior-hunger/</a:t>
            </a:r>
            <a:endParaRPr lang="en-US" sz="1000" dirty="0"/>
          </a:p>
        </p:txBody>
      </p:sp>
    </p:spTree>
    <p:extLst>
      <p:ext uri="{BB962C8B-B14F-4D97-AF65-F5344CB8AC3E}">
        <p14:creationId xmlns:p14="http://schemas.microsoft.com/office/powerpoint/2010/main" val="38515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A7AD-47D7-4A1F-9B56-CE8A2FA6487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3F0C243-01C3-4F99-B76C-BDD11047DB95}"/>
              </a:ext>
            </a:extLst>
          </p:cNvPr>
          <p:cNvSpPr>
            <a:spLocks noGrp="1"/>
          </p:cNvSpPr>
          <p:nvPr>
            <p:ph sz="half" idx="1"/>
          </p:nvPr>
        </p:nvSpPr>
        <p:spPr/>
        <p:txBody>
          <a:bodyPr/>
          <a:lstStyle/>
          <a:p>
            <a:pPr marL="0" indent="0">
              <a:buNone/>
            </a:pPr>
            <a:endParaRPr lang="en-US" dirty="0"/>
          </a:p>
          <a:p>
            <a:pPr marL="0" indent="0">
              <a:buNone/>
            </a:pPr>
            <a:r>
              <a:rPr lang="en-US" dirty="0"/>
              <a:t>Renae Brown, MS, RD, LD			Allison Bernal, RD, LD		</a:t>
            </a:r>
          </a:p>
          <a:p>
            <a:pPr marL="0" indent="0">
              <a:buNone/>
            </a:pPr>
            <a:r>
              <a:rPr lang="en-US" dirty="0">
                <a:hlinkClick r:id="rId2">
                  <a:extLst>
                    <a:ext uri="{A12FA001-AC4F-418D-AE19-62706E023703}">
                      <ahyp:hlinkClr xmlns:ahyp="http://schemas.microsoft.com/office/drawing/2018/hyperlinkcolor" val="tx"/>
                    </a:ext>
                  </a:extLst>
                </a:hlinkClick>
              </a:rPr>
              <a:t>Renae.brown1@dhs.ga.gov</a:t>
            </a:r>
            <a:r>
              <a:rPr lang="en-US" dirty="0"/>
              <a:t>			</a:t>
            </a:r>
            <a:r>
              <a:rPr lang="en-US" dirty="0">
                <a:hlinkClick r:id="rId3">
                  <a:extLst>
                    <a:ext uri="{A12FA001-AC4F-418D-AE19-62706E023703}">
                      <ahyp:hlinkClr xmlns:ahyp="http://schemas.microsoft.com/office/drawing/2018/hyperlinkcolor" val="tx"/>
                    </a:ext>
                  </a:extLst>
                </a:hlinkClick>
              </a:rPr>
              <a:t>Allison.Bernal@dhs.ga.gov</a:t>
            </a:r>
            <a:endParaRPr lang="en-US" dirty="0"/>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5961335B-DDCB-442D-A4BC-AAAFF628B44B}"/>
              </a:ext>
            </a:extLst>
          </p:cNvPr>
          <p:cNvSpPr>
            <a:spLocks noGrp="1"/>
          </p:cNvSpPr>
          <p:nvPr>
            <p:ph type="body" sz="quarter" idx="10"/>
          </p:nvPr>
        </p:nvSpPr>
        <p:spPr/>
        <p:txBody>
          <a:bodyPr/>
          <a:lstStyle/>
          <a:p>
            <a:r>
              <a:rPr lang="en-US" dirty="0"/>
              <a:t>Division of Aging Services</a:t>
            </a:r>
          </a:p>
        </p:txBody>
      </p:sp>
      <p:sp>
        <p:nvSpPr>
          <p:cNvPr id="5" name="Date Placeholder 4">
            <a:extLst>
              <a:ext uri="{FF2B5EF4-FFF2-40B4-BE49-F238E27FC236}">
                <a16:creationId xmlns:a16="http://schemas.microsoft.com/office/drawing/2014/main" id="{1F8AFD44-110D-4799-908E-74DFDBF2C515}"/>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7" name="Picture 6">
            <a:extLst>
              <a:ext uri="{FF2B5EF4-FFF2-40B4-BE49-F238E27FC236}">
                <a16:creationId xmlns:a16="http://schemas.microsoft.com/office/drawing/2014/main" id="{A9604868-5D83-436B-AD3A-4295C67A380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63772" y="3387965"/>
            <a:ext cx="3880612" cy="2949265"/>
          </a:xfrm>
          <a:prstGeom prst="rect">
            <a:avLst/>
          </a:prstGeom>
        </p:spPr>
      </p:pic>
      <p:sp>
        <p:nvSpPr>
          <p:cNvPr id="8" name="TextBox 7">
            <a:extLst>
              <a:ext uri="{FF2B5EF4-FFF2-40B4-BE49-F238E27FC236}">
                <a16:creationId xmlns:a16="http://schemas.microsoft.com/office/drawing/2014/main" id="{404C0255-BC89-4F60-B765-9867D2DEED52}"/>
              </a:ext>
            </a:extLst>
          </p:cNvPr>
          <p:cNvSpPr txBox="1"/>
          <p:nvPr/>
        </p:nvSpPr>
        <p:spPr>
          <a:xfrm>
            <a:off x="3763772" y="6370983"/>
            <a:ext cx="3880612" cy="230832"/>
          </a:xfrm>
          <a:prstGeom prst="rect">
            <a:avLst/>
          </a:prstGeom>
          <a:noFill/>
        </p:spPr>
        <p:txBody>
          <a:bodyPr wrap="square" rtlCol="0">
            <a:spAutoFit/>
          </a:bodyPr>
          <a:lstStyle/>
          <a:p>
            <a:r>
              <a:rPr lang="en-US" sz="900">
                <a:hlinkClick r:id="rId5" tooltip="http://mommieonassis.blogspot.com/2012/05/teacher-appreciation-20-gift-ideas.html"/>
              </a:rPr>
              <a:t>This Photo</a:t>
            </a:r>
            <a:r>
              <a:rPr lang="en-US" sz="900"/>
              <a:t> by Unknown Author is licensed under </a:t>
            </a:r>
            <a:r>
              <a:rPr lang="en-US" sz="900">
                <a:hlinkClick r:id="rId6" tooltip="https://creativecommons.org/licenses/by-nd/3.0/"/>
              </a:rPr>
              <a:t>CC BY-ND</a:t>
            </a:r>
            <a:endParaRPr lang="en-US" sz="900"/>
          </a:p>
        </p:txBody>
      </p:sp>
    </p:spTree>
    <p:extLst>
      <p:ext uri="{BB962C8B-B14F-4D97-AF65-F5344CB8AC3E}">
        <p14:creationId xmlns:p14="http://schemas.microsoft.com/office/powerpoint/2010/main" val="180839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a:xfrm>
            <a:off x="696864" y="1353928"/>
            <a:ext cx="6780381" cy="4873252"/>
          </a:xfrm>
        </p:spPr>
        <p:txBody>
          <a:bodyPr>
            <a:normAutofit fontScale="92500" lnSpcReduction="10000"/>
          </a:bodyPr>
          <a:lstStyle/>
          <a:p>
            <a:r>
              <a:rPr lang="en-US" dirty="0"/>
              <a:t>Malnutrition Diagnosis</a:t>
            </a:r>
            <a:br>
              <a:rPr lang="en-US" dirty="0"/>
            </a:br>
            <a:endParaRPr lang="en-US" dirty="0"/>
          </a:p>
          <a:p>
            <a:r>
              <a:rPr lang="en-US" dirty="0"/>
              <a:t>Causes of Malnutrition</a:t>
            </a:r>
            <a:br>
              <a:rPr lang="en-US" dirty="0"/>
            </a:br>
            <a:endParaRPr lang="en-US" dirty="0"/>
          </a:p>
          <a:p>
            <a:r>
              <a:rPr lang="en-US" dirty="0"/>
              <a:t>Cost of Malnutrition</a:t>
            </a:r>
            <a:br>
              <a:rPr lang="en-US" dirty="0"/>
            </a:br>
            <a:endParaRPr lang="en-US" dirty="0"/>
          </a:p>
          <a:p>
            <a:r>
              <a:rPr lang="en-US" dirty="0"/>
              <a:t>A Social Model Approach to Malnutrition</a:t>
            </a:r>
          </a:p>
          <a:p>
            <a:endParaRPr lang="en-US" dirty="0"/>
          </a:p>
          <a:p>
            <a:r>
              <a:rPr lang="en-US" dirty="0"/>
              <a:t>Social Model Work in Georgia </a:t>
            </a:r>
          </a:p>
          <a:p>
            <a:endParaRPr lang="en-US" dirty="0"/>
          </a:p>
          <a:p>
            <a:r>
              <a:rPr lang="en-US" dirty="0"/>
              <a:t>Future Directions</a:t>
            </a:r>
          </a:p>
          <a:p>
            <a:endParaRPr lang="en-US" dirty="0"/>
          </a:p>
          <a:p>
            <a:endParaRPr lang="en-US" dirty="0"/>
          </a:p>
          <a:p>
            <a:endParaRPr lang="en-US" dirty="0"/>
          </a:p>
          <a:p>
            <a:endParaRPr lang="en-US" dirty="0"/>
          </a:p>
          <a:p>
            <a:pPr marL="0" indent="0">
              <a:buNone/>
            </a:pPr>
            <a:endParaRPr lang="en-US" dirty="0"/>
          </a:p>
          <a:p>
            <a:pPr marL="0" indent="0">
              <a:buNone/>
            </a:pPr>
            <a:endParaRPr lang="en-US" b="1" dirty="0"/>
          </a:p>
        </p:txBody>
      </p:sp>
      <p:sp>
        <p:nvSpPr>
          <p:cNvPr id="4" name="Text Placeholder 3"/>
          <p:cNvSpPr>
            <a:spLocks noGrp="1"/>
          </p:cNvSpPr>
          <p:nvPr>
            <p:ph type="body" sz="quarter" idx="10"/>
          </p:nvPr>
        </p:nvSpPr>
        <p:spPr/>
        <p:txBody>
          <a:bodyPr/>
          <a:lstStyle/>
          <a:p>
            <a:r>
              <a:rPr lang="en-US" dirty="0"/>
              <a:t>Division of Aging Services</a:t>
            </a:r>
          </a:p>
        </p:txBody>
      </p:sp>
      <p:sp>
        <p:nvSpPr>
          <p:cNvPr id="5" name="Date Placeholder 4"/>
          <p:cNvSpPr>
            <a:spLocks noGrp="1"/>
          </p:cNvSpPr>
          <p:nvPr>
            <p:ph type="dt" sz="half" idx="11"/>
          </p:nvPr>
        </p:nvSpPr>
        <p:spPr>
          <a:xfrm>
            <a:off x="10190747" y="6457537"/>
            <a:ext cx="1075777" cy="365952"/>
          </a:xfrm>
        </p:spPr>
        <p:txBody>
          <a:bodyPr/>
          <a:lstStyle/>
          <a:p>
            <a:fld id="{680381CD-5519-6F4B-A70D-C0DB24136884}" type="datetime1">
              <a:rPr lang="en-US" smtClean="0"/>
              <a:pPr/>
              <a:t>7/23/2019</a:t>
            </a:fld>
            <a:endParaRPr lang="en-US" dirty="0"/>
          </a:p>
        </p:txBody>
      </p:sp>
      <p:pic>
        <p:nvPicPr>
          <p:cNvPr id="5122" name="Picture 2" descr="Image result for green checklist">
            <a:extLst>
              <a:ext uri="{FF2B5EF4-FFF2-40B4-BE49-F238E27FC236}">
                <a16:creationId xmlns:a16="http://schemas.microsoft.com/office/drawing/2014/main" id="{A9B073D9-C411-4CD9-B9BD-26DAEE8E0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754" y="1999202"/>
            <a:ext cx="4824104" cy="319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8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256185"/>
            <a:ext cx="11379922" cy="1033368"/>
          </a:xfrm>
        </p:spPr>
        <p:txBody>
          <a:bodyPr>
            <a:normAutofit/>
          </a:bodyPr>
          <a:lstStyle/>
          <a:p>
            <a:r>
              <a:rPr lang="en-US" dirty="0"/>
              <a:t>Malnutrition diagnosis</a:t>
            </a:r>
          </a:p>
        </p:txBody>
      </p:sp>
      <p:sp>
        <p:nvSpPr>
          <p:cNvPr id="3" name="Content Placeholder 2"/>
          <p:cNvSpPr>
            <a:spLocks noGrp="1"/>
          </p:cNvSpPr>
          <p:nvPr>
            <p:ph sz="half" idx="1"/>
          </p:nvPr>
        </p:nvSpPr>
        <p:spPr>
          <a:xfrm>
            <a:off x="851337" y="1289554"/>
            <a:ext cx="10878208" cy="4481660"/>
          </a:xfrm>
        </p:spPr>
        <p:txBody>
          <a:bodyPr>
            <a:normAutofit lnSpcReduction="10000"/>
          </a:bodyPr>
          <a:lstStyle/>
          <a:p>
            <a:pPr marL="0" indent="0">
              <a:lnSpc>
                <a:spcPct val="120000"/>
              </a:lnSpc>
              <a:buNone/>
            </a:pPr>
            <a:r>
              <a:rPr lang="en-US" sz="2600" b="1" u="sng" dirty="0"/>
              <a:t>Two or more </a:t>
            </a:r>
            <a:r>
              <a:rPr lang="en-US" sz="2600" b="1" dirty="0"/>
              <a:t>of the following six characteristics:</a:t>
            </a:r>
          </a:p>
          <a:p>
            <a:pPr>
              <a:lnSpc>
                <a:spcPct val="120000"/>
              </a:lnSpc>
            </a:pPr>
            <a:r>
              <a:rPr lang="en-US" sz="2600" dirty="0"/>
              <a:t>Insufficient energy intake</a:t>
            </a:r>
          </a:p>
          <a:p>
            <a:pPr>
              <a:lnSpc>
                <a:spcPct val="120000"/>
              </a:lnSpc>
            </a:pPr>
            <a:r>
              <a:rPr lang="en-US" sz="2600" dirty="0"/>
              <a:t>Weight loss (unintentional)</a:t>
            </a:r>
          </a:p>
          <a:p>
            <a:pPr>
              <a:lnSpc>
                <a:spcPct val="120000"/>
              </a:lnSpc>
            </a:pPr>
            <a:r>
              <a:rPr lang="en-US" sz="2600" dirty="0"/>
              <a:t>Loss of muscle mass</a:t>
            </a:r>
          </a:p>
          <a:p>
            <a:pPr>
              <a:lnSpc>
                <a:spcPct val="120000"/>
              </a:lnSpc>
            </a:pPr>
            <a:r>
              <a:rPr lang="en-US" sz="2600" dirty="0"/>
              <a:t>Loss of subcutaneous fat (under skin, in thighs, buttocks)</a:t>
            </a:r>
          </a:p>
          <a:p>
            <a:pPr>
              <a:lnSpc>
                <a:spcPct val="120000"/>
              </a:lnSpc>
            </a:pPr>
            <a:r>
              <a:rPr lang="en-US" sz="2600" dirty="0"/>
              <a:t>Localized or generalized fluid accumulation that may sometimes mask weight loss</a:t>
            </a:r>
          </a:p>
          <a:p>
            <a:pPr>
              <a:lnSpc>
                <a:spcPct val="120000"/>
              </a:lnSpc>
            </a:pPr>
            <a:r>
              <a:rPr lang="en-US" sz="2600" dirty="0"/>
              <a:t>Diminished functional status as measured by handgrip strength</a:t>
            </a:r>
          </a:p>
        </p:txBody>
      </p:sp>
      <p:sp>
        <p:nvSpPr>
          <p:cNvPr id="4" name="Text Placeholder 3"/>
          <p:cNvSpPr>
            <a:spLocks noGrp="1"/>
          </p:cNvSpPr>
          <p:nvPr>
            <p:ph type="body" sz="quarter" idx="10"/>
          </p:nvPr>
        </p:nvSpPr>
        <p:spPr>
          <a:xfrm>
            <a:off x="4440823" y="6510338"/>
            <a:ext cx="5601811" cy="260350"/>
          </a:xfrm>
        </p:spPr>
        <p:txBody>
          <a:bodyPr/>
          <a:lstStyle/>
          <a:p>
            <a:r>
              <a:rPr lang="en-US" dirty="0"/>
              <a:t>Division of Aging Services</a:t>
            </a:r>
          </a:p>
        </p:txBody>
      </p:sp>
      <p:sp>
        <p:nvSpPr>
          <p:cNvPr id="5" name="Date Placeholder 4"/>
          <p:cNvSpPr>
            <a:spLocks noGrp="1"/>
          </p:cNvSpPr>
          <p:nvPr>
            <p:ph type="dt" sz="half" idx="11"/>
          </p:nvPr>
        </p:nvSpPr>
        <p:spPr>
          <a:xfrm>
            <a:off x="9664262" y="6472858"/>
            <a:ext cx="1302717" cy="350630"/>
          </a:xfrm>
        </p:spPr>
        <p:txBody>
          <a:bodyPr/>
          <a:lstStyle/>
          <a:p>
            <a:fld id="{680381CD-5519-6F4B-A70D-C0DB24136884}" type="datetime1">
              <a:rPr lang="en-US" smtClean="0"/>
              <a:pPr/>
              <a:t>7/23/2019</a:t>
            </a:fld>
            <a:endParaRPr lang="en-US" dirty="0"/>
          </a:p>
        </p:txBody>
      </p:sp>
      <p:sp>
        <p:nvSpPr>
          <p:cNvPr id="6" name="TextBox 5"/>
          <p:cNvSpPr txBox="1"/>
          <p:nvPr/>
        </p:nvSpPr>
        <p:spPr>
          <a:xfrm>
            <a:off x="941955" y="5762662"/>
            <a:ext cx="10660432" cy="646331"/>
          </a:xfrm>
          <a:prstGeom prst="rect">
            <a:avLst/>
          </a:prstGeom>
          <a:noFill/>
        </p:spPr>
        <p:txBody>
          <a:bodyPr wrap="square" rtlCol="0">
            <a:spAutoFit/>
          </a:bodyPr>
          <a:lstStyle/>
          <a:p>
            <a:r>
              <a:rPr lang="en-US" dirty="0"/>
              <a:t>White et al., AND, ASPEN, Consensus Statement Adult Malnutrition, 2012,  </a:t>
            </a:r>
            <a:r>
              <a:rPr lang="en-US" dirty="0">
                <a:hlinkClick r:id="rId3">
                  <a:extLst>
                    <a:ext uri="{A12FA001-AC4F-418D-AE19-62706E023703}">
                      <ahyp:hlinkClr xmlns:ahyp="http://schemas.microsoft.com/office/drawing/2018/hyperlinkcolor" val="tx"/>
                    </a:ext>
                  </a:extLst>
                </a:hlinkClick>
              </a:rPr>
              <a:t>http://journals.sagepub.com/doi/pdf/10.1177/0148607112440285</a:t>
            </a:r>
            <a:r>
              <a:rPr lang="en-US" dirty="0"/>
              <a:t> </a:t>
            </a:r>
          </a:p>
        </p:txBody>
      </p:sp>
      <p:sp>
        <p:nvSpPr>
          <p:cNvPr id="7" name="Right Arrow 6"/>
          <p:cNvSpPr/>
          <p:nvPr/>
        </p:nvSpPr>
        <p:spPr>
          <a:xfrm>
            <a:off x="349623" y="1933733"/>
            <a:ext cx="501714" cy="3897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349623" y="2475877"/>
            <a:ext cx="501714" cy="3897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p:cNvSpPr/>
          <p:nvPr/>
        </p:nvSpPr>
        <p:spPr>
          <a:xfrm>
            <a:off x="5411449" y="1933733"/>
            <a:ext cx="464695" cy="93188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039584" y="1968391"/>
            <a:ext cx="5562803" cy="892552"/>
          </a:xfrm>
          <a:prstGeom prst="rect">
            <a:avLst/>
          </a:prstGeom>
          <a:noFill/>
        </p:spPr>
        <p:txBody>
          <a:bodyPr wrap="square" rtlCol="0">
            <a:spAutoFit/>
          </a:bodyPr>
          <a:lstStyle/>
          <a:p>
            <a:r>
              <a:rPr lang="en-US" sz="2600" dirty="0">
                <a:solidFill>
                  <a:srgbClr val="C00000"/>
                </a:solidFill>
              </a:rPr>
              <a:t>Possible to assess in </a:t>
            </a:r>
          </a:p>
          <a:p>
            <a:r>
              <a:rPr lang="en-US" sz="2600" dirty="0">
                <a:solidFill>
                  <a:srgbClr val="C00000"/>
                </a:solidFill>
              </a:rPr>
              <a:t>non-clinical or community setting</a:t>
            </a:r>
          </a:p>
        </p:txBody>
      </p:sp>
    </p:spTree>
    <p:extLst>
      <p:ext uri="{BB962C8B-B14F-4D97-AF65-F5344CB8AC3E}">
        <p14:creationId xmlns:p14="http://schemas.microsoft.com/office/powerpoint/2010/main" val="39952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173DFD-9A25-4539-91DE-41822288252F}"/>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661F48DB-6767-4216-BD4D-F24E3F5A62E1}"/>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7" name="Title 1">
            <a:extLst>
              <a:ext uri="{FF2B5EF4-FFF2-40B4-BE49-F238E27FC236}">
                <a16:creationId xmlns:a16="http://schemas.microsoft.com/office/drawing/2014/main" id="{66C498E5-A331-4698-9CB2-3860BAAF508C}"/>
              </a:ext>
            </a:extLst>
          </p:cNvPr>
          <p:cNvSpPr>
            <a:spLocks noGrp="1"/>
          </p:cNvSpPr>
          <p:nvPr>
            <p:ph type="title"/>
          </p:nvPr>
        </p:nvSpPr>
        <p:spPr>
          <a:xfrm>
            <a:off x="0" y="0"/>
            <a:ext cx="12191999" cy="1033368"/>
          </a:xfrm>
        </p:spPr>
        <p:txBody>
          <a:bodyPr>
            <a:normAutofit/>
          </a:bodyPr>
          <a:lstStyle/>
          <a:p>
            <a:r>
              <a:rPr lang="en-US" dirty="0"/>
              <a:t>Malnutrition diagnosis</a:t>
            </a:r>
          </a:p>
        </p:txBody>
      </p:sp>
      <p:pic>
        <p:nvPicPr>
          <p:cNvPr id="10" name="Picture 9">
            <a:extLst>
              <a:ext uri="{FF2B5EF4-FFF2-40B4-BE49-F238E27FC236}">
                <a16:creationId xmlns:a16="http://schemas.microsoft.com/office/drawing/2014/main" id="{D8F9BDCF-DA05-47A9-A719-2D4981C7760E}"/>
              </a:ext>
            </a:extLst>
          </p:cNvPr>
          <p:cNvPicPr>
            <a:picLocks noChangeAspect="1"/>
          </p:cNvPicPr>
          <p:nvPr/>
        </p:nvPicPr>
        <p:blipFill rotWithShape="1">
          <a:blip r:embed="rId2"/>
          <a:srcRect r="1660" b="438"/>
          <a:stretch/>
        </p:blipFill>
        <p:spPr>
          <a:xfrm>
            <a:off x="2069307" y="875739"/>
            <a:ext cx="8762109" cy="5582624"/>
          </a:xfrm>
          <a:prstGeom prst="rect">
            <a:avLst/>
          </a:prstGeom>
        </p:spPr>
      </p:pic>
    </p:spTree>
    <p:extLst>
      <p:ext uri="{BB962C8B-B14F-4D97-AF65-F5344CB8AC3E}">
        <p14:creationId xmlns:p14="http://schemas.microsoft.com/office/powerpoint/2010/main" val="171356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173DFD-9A25-4539-91DE-41822288252F}"/>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661F48DB-6767-4216-BD4D-F24E3F5A62E1}"/>
              </a:ext>
            </a:extLst>
          </p:cNvPr>
          <p:cNvSpPr>
            <a:spLocks noGrp="1"/>
          </p:cNvSpPr>
          <p:nvPr>
            <p:ph type="dt" sz="half" idx="11"/>
          </p:nvPr>
        </p:nvSpPr>
        <p:spPr/>
        <p:txBody>
          <a:bodyPr/>
          <a:lstStyle/>
          <a:p>
            <a:fld id="{680381CD-5519-6F4B-A70D-C0DB24136884}" type="datetime1">
              <a:rPr lang="en-US" smtClean="0"/>
              <a:pPr/>
              <a:t>7/23/2019</a:t>
            </a:fld>
            <a:endParaRPr lang="en-US" dirty="0"/>
          </a:p>
        </p:txBody>
      </p:sp>
      <p:sp>
        <p:nvSpPr>
          <p:cNvPr id="7" name="Title 1">
            <a:extLst>
              <a:ext uri="{FF2B5EF4-FFF2-40B4-BE49-F238E27FC236}">
                <a16:creationId xmlns:a16="http://schemas.microsoft.com/office/drawing/2014/main" id="{66C498E5-A331-4698-9CB2-3860BAAF508C}"/>
              </a:ext>
            </a:extLst>
          </p:cNvPr>
          <p:cNvSpPr>
            <a:spLocks noGrp="1"/>
          </p:cNvSpPr>
          <p:nvPr>
            <p:ph type="title"/>
          </p:nvPr>
        </p:nvSpPr>
        <p:spPr>
          <a:xfrm>
            <a:off x="0" y="0"/>
            <a:ext cx="12191999" cy="1033368"/>
          </a:xfrm>
        </p:spPr>
        <p:txBody>
          <a:bodyPr>
            <a:normAutofit/>
          </a:bodyPr>
          <a:lstStyle/>
          <a:p>
            <a:r>
              <a:rPr lang="en-US" dirty="0"/>
              <a:t>Malnutrition diagnosis</a:t>
            </a:r>
          </a:p>
        </p:txBody>
      </p:sp>
      <p:pic>
        <p:nvPicPr>
          <p:cNvPr id="10" name="Picture 9">
            <a:extLst>
              <a:ext uri="{FF2B5EF4-FFF2-40B4-BE49-F238E27FC236}">
                <a16:creationId xmlns:a16="http://schemas.microsoft.com/office/drawing/2014/main" id="{D8F9BDCF-DA05-47A9-A719-2D4981C7760E}"/>
              </a:ext>
            </a:extLst>
          </p:cNvPr>
          <p:cNvPicPr>
            <a:picLocks noChangeAspect="1"/>
          </p:cNvPicPr>
          <p:nvPr/>
        </p:nvPicPr>
        <p:blipFill rotWithShape="1">
          <a:blip r:embed="rId3"/>
          <a:srcRect r="1660" b="438"/>
          <a:stretch/>
        </p:blipFill>
        <p:spPr>
          <a:xfrm>
            <a:off x="2069307" y="875739"/>
            <a:ext cx="8762109" cy="5582624"/>
          </a:xfrm>
          <a:prstGeom prst="rect">
            <a:avLst/>
          </a:prstGeom>
        </p:spPr>
      </p:pic>
      <p:sp>
        <p:nvSpPr>
          <p:cNvPr id="2" name="Rectangle 1">
            <a:extLst>
              <a:ext uri="{FF2B5EF4-FFF2-40B4-BE49-F238E27FC236}">
                <a16:creationId xmlns:a16="http://schemas.microsoft.com/office/drawing/2014/main" id="{77CE1254-2E2C-48D9-9704-BFC045152B71}"/>
              </a:ext>
            </a:extLst>
          </p:cNvPr>
          <p:cNvSpPr/>
          <p:nvPr/>
        </p:nvSpPr>
        <p:spPr>
          <a:xfrm>
            <a:off x="3020992" y="823764"/>
            <a:ext cx="7265006" cy="530474"/>
          </a:xfrm>
          <a:prstGeom prst="rect">
            <a:avLst/>
          </a:prstGeom>
          <a:noFill/>
          <a:ln w="69850">
            <a:solidFill>
              <a:srgbClr val="9CE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70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AAD30A6-DF92-4901-BCD7-24C167ED3182}"/>
              </a:ext>
            </a:extLst>
          </p:cNvPr>
          <p:cNvSpPr/>
          <p:nvPr/>
        </p:nvSpPr>
        <p:spPr>
          <a:xfrm>
            <a:off x="506477" y="1495303"/>
            <a:ext cx="3426185" cy="1343216"/>
          </a:xfrm>
          <a:custGeom>
            <a:avLst/>
            <a:gdLst>
              <a:gd name="connsiteX0" fmla="*/ 0 w 3083606"/>
              <a:gd name="connsiteY0" fmla="*/ 0 h 1541803"/>
              <a:gd name="connsiteX1" fmla="*/ 3083606 w 3083606"/>
              <a:gd name="connsiteY1" fmla="*/ 0 h 1541803"/>
              <a:gd name="connsiteX2" fmla="*/ 3083606 w 3083606"/>
              <a:gd name="connsiteY2" fmla="*/ 1541803 h 1541803"/>
              <a:gd name="connsiteX3" fmla="*/ 0 w 3083606"/>
              <a:gd name="connsiteY3" fmla="*/ 1541803 h 1541803"/>
              <a:gd name="connsiteX4" fmla="*/ 0 w 3083606"/>
              <a:gd name="connsiteY4" fmla="*/ 0 h 154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606" h="1541803">
                <a:moveTo>
                  <a:pt x="0" y="0"/>
                </a:moveTo>
                <a:lnTo>
                  <a:pt x="3083606" y="0"/>
                </a:lnTo>
                <a:lnTo>
                  <a:pt x="3083606" y="1541803"/>
                </a:lnTo>
                <a:lnTo>
                  <a:pt x="0" y="1541803"/>
                </a:lnTo>
                <a:lnTo>
                  <a:pt x="0" y="0"/>
                </a:lnTo>
                <a:close/>
              </a:path>
            </a:pathLst>
          </a:custGeom>
          <a:ln w="63500">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Acute </a:t>
            </a:r>
          </a:p>
          <a:p>
            <a:pPr marL="0" lvl="0" indent="0" algn="ctr" defTabSz="1244600">
              <a:lnSpc>
                <a:spcPct val="90000"/>
              </a:lnSpc>
              <a:spcBef>
                <a:spcPct val="0"/>
              </a:spcBef>
              <a:spcAft>
                <a:spcPct val="35000"/>
              </a:spcAft>
              <a:buNone/>
            </a:pPr>
            <a:r>
              <a:rPr lang="en-US" sz="2800" b="1" kern="1200" dirty="0">
                <a:solidFill>
                  <a:schemeClr val="tx1"/>
                </a:solidFill>
              </a:rPr>
              <a:t>illness or injury</a:t>
            </a:r>
          </a:p>
        </p:txBody>
      </p:sp>
      <p:sp>
        <p:nvSpPr>
          <p:cNvPr id="13" name="Freeform: Shape 12">
            <a:extLst>
              <a:ext uri="{FF2B5EF4-FFF2-40B4-BE49-F238E27FC236}">
                <a16:creationId xmlns:a16="http://schemas.microsoft.com/office/drawing/2014/main" id="{C8C3AD72-CE22-4927-BE06-900A29D9D09A}"/>
              </a:ext>
            </a:extLst>
          </p:cNvPr>
          <p:cNvSpPr/>
          <p:nvPr/>
        </p:nvSpPr>
        <p:spPr>
          <a:xfrm>
            <a:off x="4383446" y="1520451"/>
            <a:ext cx="3548235" cy="1343216"/>
          </a:xfrm>
          <a:custGeom>
            <a:avLst/>
            <a:gdLst>
              <a:gd name="connsiteX0" fmla="*/ 0 w 3083606"/>
              <a:gd name="connsiteY0" fmla="*/ 0 h 1541803"/>
              <a:gd name="connsiteX1" fmla="*/ 3083606 w 3083606"/>
              <a:gd name="connsiteY1" fmla="*/ 0 h 1541803"/>
              <a:gd name="connsiteX2" fmla="*/ 3083606 w 3083606"/>
              <a:gd name="connsiteY2" fmla="*/ 1541803 h 1541803"/>
              <a:gd name="connsiteX3" fmla="*/ 0 w 3083606"/>
              <a:gd name="connsiteY3" fmla="*/ 1541803 h 1541803"/>
              <a:gd name="connsiteX4" fmla="*/ 0 w 3083606"/>
              <a:gd name="connsiteY4" fmla="*/ 0 h 154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606" h="1541803">
                <a:moveTo>
                  <a:pt x="0" y="0"/>
                </a:moveTo>
                <a:lnTo>
                  <a:pt x="3083606" y="0"/>
                </a:lnTo>
                <a:lnTo>
                  <a:pt x="3083606" y="1541803"/>
                </a:lnTo>
                <a:lnTo>
                  <a:pt x="0" y="1541803"/>
                </a:lnTo>
                <a:lnTo>
                  <a:pt x="0" y="0"/>
                </a:lnTo>
                <a:close/>
              </a:path>
            </a:pathLst>
          </a:custGeom>
          <a:ln w="63500">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Chronic </a:t>
            </a:r>
          </a:p>
          <a:p>
            <a:pPr marL="0" lvl="0" indent="0" algn="ctr" defTabSz="1244600">
              <a:lnSpc>
                <a:spcPct val="90000"/>
              </a:lnSpc>
              <a:spcBef>
                <a:spcPct val="0"/>
              </a:spcBef>
              <a:spcAft>
                <a:spcPct val="35000"/>
              </a:spcAft>
              <a:buNone/>
            </a:pPr>
            <a:r>
              <a:rPr lang="en-US" sz="2800" b="1" kern="1200" dirty="0">
                <a:solidFill>
                  <a:schemeClr val="tx1"/>
                </a:solidFill>
              </a:rPr>
              <a:t>illness</a:t>
            </a:r>
          </a:p>
        </p:txBody>
      </p:sp>
      <p:sp>
        <p:nvSpPr>
          <p:cNvPr id="14" name="Freeform: Shape 13">
            <a:extLst>
              <a:ext uri="{FF2B5EF4-FFF2-40B4-BE49-F238E27FC236}">
                <a16:creationId xmlns:a16="http://schemas.microsoft.com/office/drawing/2014/main" id="{292F3AB4-61C7-45B1-9E7A-F4565D97CE68}"/>
              </a:ext>
            </a:extLst>
          </p:cNvPr>
          <p:cNvSpPr/>
          <p:nvPr/>
        </p:nvSpPr>
        <p:spPr>
          <a:xfrm>
            <a:off x="8388327" y="1489598"/>
            <a:ext cx="3426185" cy="1343216"/>
          </a:xfrm>
          <a:custGeom>
            <a:avLst/>
            <a:gdLst>
              <a:gd name="connsiteX0" fmla="*/ 0 w 3083606"/>
              <a:gd name="connsiteY0" fmla="*/ 0 h 1541803"/>
              <a:gd name="connsiteX1" fmla="*/ 3083606 w 3083606"/>
              <a:gd name="connsiteY1" fmla="*/ 0 h 1541803"/>
              <a:gd name="connsiteX2" fmla="*/ 3083606 w 3083606"/>
              <a:gd name="connsiteY2" fmla="*/ 1541803 h 1541803"/>
              <a:gd name="connsiteX3" fmla="*/ 0 w 3083606"/>
              <a:gd name="connsiteY3" fmla="*/ 1541803 h 1541803"/>
              <a:gd name="connsiteX4" fmla="*/ 0 w 3083606"/>
              <a:gd name="connsiteY4" fmla="*/ 0 h 154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606" h="1541803">
                <a:moveTo>
                  <a:pt x="0" y="0"/>
                </a:moveTo>
                <a:lnTo>
                  <a:pt x="3083606" y="0"/>
                </a:lnTo>
                <a:lnTo>
                  <a:pt x="3083606" y="1541803"/>
                </a:lnTo>
                <a:lnTo>
                  <a:pt x="0" y="1541803"/>
                </a:lnTo>
                <a:lnTo>
                  <a:pt x="0" y="0"/>
                </a:lnTo>
                <a:close/>
              </a:path>
            </a:pathLst>
          </a:custGeom>
          <a:ln w="63500">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Social or environmental circumstances</a:t>
            </a:r>
          </a:p>
        </p:txBody>
      </p:sp>
      <p:sp>
        <p:nvSpPr>
          <p:cNvPr id="4" name="Text Placeholder 3"/>
          <p:cNvSpPr>
            <a:spLocks noGrp="1"/>
          </p:cNvSpPr>
          <p:nvPr>
            <p:ph type="body" sz="quarter" idx="10"/>
          </p:nvPr>
        </p:nvSpPr>
        <p:spPr>
          <a:xfrm>
            <a:off x="4440823" y="6510338"/>
            <a:ext cx="5601811" cy="260350"/>
          </a:xfrm>
        </p:spPr>
        <p:txBody>
          <a:bodyPr/>
          <a:lstStyle/>
          <a:p>
            <a:r>
              <a:rPr lang="en-US" dirty="0"/>
              <a:t>Division of Aging Services</a:t>
            </a:r>
          </a:p>
        </p:txBody>
      </p:sp>
      <p:sp>
        <p:nvSpPr>
          <p:cNvPr id="5" name="Date Placeholder 4"/>
          <p:cNvSpPr>
            <a:spLocks noGrp="1"/>
          </p:cNvSpPr>
          <p:nvPr>
            <p:ph type="dt" sz="half" idx="11"/>
          </p:nvPr>
        </p:nvSpPr>
        <p:spPr>
          <a:xfrm>
            <a:off x="9664262" y="6472858"/>
            <a:ext cx="1302717" cy="350630"/>
          </a:xfrm>
        </p:spPr>
        <p:txBody>
          <a:bodyPr/>
          <a:lstStyle/>
          <a:p>
            <a:fld id="{680381CD-5519-6F4B-A70D-C0DB24136884}" type="datetime1">
              <a:rPr lang="en-US" smtClean="0"/>
              <a:pPr/>
              <a:t>7/23/2019</a:t>
            </a:fld>
            <a:endParaRPr lang="en-US" dirty="0"/>
          </a:p>
        </p:txBody>
      </p:sp>
      <p:sp>
        <p:nvSpPr>
          <p:cNvPr id="8" name="TextBox 7">
            <a:extLst>
              <a:ext uri="{FF2B5EF4-FFF2-40B4-BE49-F238E27FC236}">
                <a16:creationId xmlns:a16="http://schemas.microsoft.com/office/drawing/2014/main" id="{14CBAD54-8F3A-4FAE-BE19-2D651685BA2D}"/>
              </a:ext>
            </a:extLst>
          </p:cNvPr>
          <p:cNvSpPr txBox="1"/>
          <p:nvPr/>
        </p:nvSpPr>
        <p:spPr>
          <a:xfrm>
            <a:off x="684895" y="5990789"/>
            <a:ext cx="11555253" cy="646331"/>
          </a:xfrm>
          <a:prstGeom prst="rect">
            <a:avLst/>
          </a:prstGeom>
          <a:noFill/>
        </p:spPr>
        <p:txBody>
          <a:bodyPr wrap="square" rtlCol="0">
            <a:spAutoFit/>
          </a:bodyPr>
          <a:lstStyle/>
          <a:p>
            <a:r>
              <a:rPr lang="en-US" sz="1200" dirty="0"/>
              <a:t>Snider J.T., Linthicum M.T., Wu Y., </a:t>
            </a:r>
            <a:r>
              <a:rPr lang="en-US" sz="1200" dirty="0" err="1"/>
              <a:t>LaVallee</a:t>
            </a:r>
            <a:r>
              <a:rPr lang="en-US" sz="1200" dirty="0"/>
              <a:t> C., </a:t>
            </a:r>
            <a:r>
              <a:rPr lang="en-US" sz="1200" dirty="0" err="1"/>
              <a:t>Lakdawalla</a:t>
            </a:r>
            <a:r>
              <a:rPr lang="en-US" sz="1200" dirty="0"/>
              <a:t> D.N., Hegazi R., Matarese L. Economic Burden of Community-Based Disease-Associated Malnutrition in the United States. JPEN J. Parenteral. Enteral </a:t>
            </a:r>
            <a:r>
              <a:rPr lang="en-US" sz="1200" dirty="0" err="1"/>
              <a:t>Nutr</a:t>
            </a:r>
            <a:r>
              <a:rPr lang="en-US" sz="1200" dirty="0"/>
              <a:t>. 2014;38:77S–85S. </a:t>
            </a:r>
            <a:r>
              <a:rPr lang="en-US" sz="1200" dirty="0" err="1"/>
              <a:t>doi</a:t>
            </a:r>
            <a:r>
              <a:rPr lang="en-US" sz="1200" dirty="0"/>
              <a:t>: 10.1177/0148607114550000.</a:t>
            </a:r>
          </a:p>
          <a:p>
            <a:endParaRPr lang="en-US" sz="1200" dirty="0"/>
          </a:p>
        </p:txBody>
      </p:sp>
      <p:sp>
        <p:nvSpPr>
          <p:cNvPr id="9" name="Title 1">
            <a:extLst>
              <a:ext uri="{FF2B5EF4-FFF2-40B4-BE49-F238E27FC236}">
                <a16:creationId xmlns:a16="http://schemas.microsoft.com/office/drawing/2014/main" id="{CB93A77F-C187-4196-9449-814521F68D98}"/>
              </a:ext>
            </a:extLst>
          </p:cNvPr>
          <p:cNvSpPr>
            <a:spLocks noGrp="1"/>
          </p:cNvSpPr>
          <p:nvPr>
            <p:ph type="title"/>
          </p:nvPr>
        </p:nvSpPr>
        <p:spPr>
          <a:xfrm>
            <a:off x="0" y="194451"/>
            <a:ext cx="12191999" cy="1033368"/>
          </a:xfrm>
        </p:spPr>
        <p:txBody>
          <a:bodyPr>
            <a:normAutofit/>
          </a:bodyPr>
          <a:lstStyle/>
          <a:p>
            <a:r>
              <a:rPr lang="en-US" dirty="0"/>
              <a:t>Malnutrition Occurs in Different Contexts</a:t>
            </a:r>
          </a:p>
        </p:txBody>
      </p:sp>
      <p:sp>
        <p:nvSpPr>
          <p:cNvPr id="11" name="Freeform: Shape 10">
            <a:extLst>
              <a:ext uri="{FF2B5EF4-FFF2-40B4-BE49-F238E27FC236}">
                <a16:creationId xmlns:a16="http://schemas.microsoft.com/office/drawing/2014/main" id="{29C9B974-24C1-4EDE-B39C-205091F47E4D}"/>
              </a:ext>
            </a:extLst>
          </p:cNvPr>
          <p:cNvSpPr/>
          <p:nvPr/>
        </p:nvSpPr>
        <p:spPr>
          <a:xfrm>
            <a:off x="3622765" y="4537986"/>
            <a:ext cx="5693353" cy="942597"/>
          </a:xfrm>
          <a:custGeom>
            <a:avLst/>
            <a:gdLst>
              <a:gd name="connsiteX0" fmla="*/ 0 w 5367510"/>
              <a:gd name="connsiteY0" fmla="*/ 0 h 615287"/>
              <a:gd name="connsiteX1" fmla="*/ 5367510 w 5367510"/>
              <a:gd name="connsiteY1" fmla="*/ 0 h 615287"/>
              <a:gd name="connsiteX2" fmla="*/ 5367510 w 5367510"/>
              <a:gd name="connsiteY2" fmla="*/ 615287 h 615287"/>
              <a:gd name="connsiteX3" fmla="*/ 0 w 5367510"/>
              <a:gd name="connsiteY3" fmla="*/ 615287 h 615287"/>
              <a:gd name="connsiteX4" fmla="*/ 0 w 5367510"/>
              <a:gd name="connsiteY4" fmla="*/ 0 h 61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10" h="615287">
                <a:moveTo>
                  <a:pt x="0" y="0"/>
                </a:moveTo>
                <a:lnTo>
                  <a:pt x="5367510" y="0"/>
                </a:lnTo>
                <a:lnTo>
                  <a:pt x="5367510" y="615287"/>
                </a:lnTo>
                <a:lnTo>
                  <a:pt x="0" y="615287"/>
                </a:lnTo>
                <a:lnTo>
                  <a:pt x="0" y="0"/>
                </a:lnTo>
                <a:close/>
              </a:path>
            </a:pathLst>
          </a:custGeom>
          <a:solidFill>
            <a:srgbClr val="9CE43C"/>
          </a:solidFill>
          <a:ln w="63500">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Malnutrition</a:t>
            </a:r>
          </a:p>
        </p:txBody>
      </p:sp>
      <p:cxnSp>
        <p:nvCxnSpPr>
          <p:cNvPr id="16" name="Straight Connector 15">
            <a:extLst>
              <a:ext uri="{FF2B5EF4-FFF2-40B4-BE49-F238E27FC236}">
                <a16:creationId xmlns:a16="http://schemas.microsoft.com/office/drawing/2014/main" id="{12424EE9-423E-4E78-A437-DD99C4F157DE}"/>
              </a:ext>
            </a:extLst>
          </p:cNvPr>
          <p:cNvCxnSpPr>
            <a:cxnSpLocks/>
          </p:cNvCxnSpPr>
          <p:nvPr/>
        </p:nvCxnSpPr>
        <p:spPr>
          <a:xfrm>
            <a:off x="2674090" y="2826535"/>
            <a:ext cx="0" cy="715318"/>
          </a:xfrm>
          <a:prstGeom prst="line">
            <a:avLst/>
          </a:prstGeom>
          <a:ln w="8572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2B76C7F-83C8-4A13-8569-BFCB14AE70D6}"/>
              </a:ext>
            </a:extLst>
          </p:cNvPr>
          <p:cNvCxnSpPr>
            <a:cxnSpLocks/>
          </p:cNvCxnSpPr>
          <p:nvPr/>
        </p:nvCxnSpPr>
        <p:spPr>
          <a:xfrm>
            <a:off x="6359663" y="2858428"/>
            <a:ext cx="0" cy="715318"/>
          </a:xfrm>
          <a:prstGeom prst="line">
            <a:avLst/>
          </a:prstGeom>
          <a:ln w="8572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8B12542-1C03-4853-81F5-432F3C8FFE0B}"/>
              </a:ext>
            </a:extLst>
          </p:cNvPr>
          <p:cNvCxnSpPr>
            <a:cxnSpLocks/>
          </p:cNvCxnSpPr>
          <p:nvPr/>
        </p:nvCxnSpPr>
        <p:spPr>
          <a:xfrm>
            <a:off x="10097682" y="2810074"/>
            <a:ext cx="0" cy="715318"/>
          </a:xfrm>
          <a:prstGeom prst="line">
            <a:avLst/>
          </a:prstGeom>
          <a:ln w="8572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758122-5F2B-4F5E-BE6A-E8AA6279461D}"/>
              </a:ext>
            </a:extLst>
          </p:cNvPr>
          <p:cNvCxnSpPr>
            <a:cxnSpLocks/>
          </p:cNvCxnSpPr>
          <p:nvPr/>
        </p:nvCxnSpPr>
        <p:spPr>
          <a:xfrm>
            <a:off x="6352478" y="3503682"/>
            <a:ext cx="13842" cy="1034304"/>
          </a:xfrm>
          <a:prstGeom prst="line">
            <a:avLst/>
          </a:prstGeom>
          <a:ln w="8572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64FBA5-12F8-45D8-8833-9E0A4F3A4971}"/>
              </a:ext>
            </a:extLst>
          </p:cNvPr>
          <p:cNvCxnSpPr>
            <a:cxnSpLocks/>
          </p:cNvCxnSpPr>
          <p:nvPr/>
        </p:nvCxnSpPr>
        <p:spPr>
          <a:xfrm flipH="1">
            <a:off x="2674090" y="3541853"/>
            <a:ext cx="7423592" cy="7170"/>
          </a:xfrm>
          <a:prstGeom prst="line">
            <a:avLst/>
          </a:prstGeom>
          <a:ln w="857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426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86" y="628181"/>
            <a:ext cx="11192504" cy="1033368"/>
          </a:xfrm>
        </p:spPr>
        <p:txBody>
          <a:bodyPr>
            <a:normAutofit fontScale="90000"/>
          </a:bodyPr>
          <a:lstStyle/>
          <a:p>
            <a:r>
              <a:rPr lang="en-US" dirty="0"/>
              <a:t>Malnutrition is a Critical Public Health and Safety Issue</a:t>
            </a:r>
          </a:p>
        </p:txBody>
      </p:sp>
      <p:sp>
        <p:nvSpPr>
          <p:cNvPr id="4" name="Text Placeholder 3"/>
          <p:cNvSpPr>
            <a:spLocks noGrp="1"/>
          </p:cNvSpPr>
          <p:nvPr>
            <p:ph type="body" sz="quarter" idx="10"/>
          </p:nvPr>
        </p:nvSpPr>
        <p:spPr>
          <a:xfrm>
            <a:off x="4440823" y="6510338"/>
            <a:ext cx="5601811" cy="260350"/>
          </a:xfrm>
        </p:spPr>
        <p:txBody>
          <a:bodyPr/>
          <a:lstStyle/>
          <a:p>
            <a:r>
              <a:rPr lang="en-US" dirty="0"/>
              <a:t>Division of Aging Services</a:t>
            </a:r>
          </a:p>
          <a:p>
            <a:endParaRPr lang="en-US" dirty="0">
              <a:solidFill>
                <a:schemeClr val="tx1"/>
              </a:solidFill>
            </a:endParaRPr>
          </a:p>
        </p:txBody>
      </p:sp>
      <p:sp>
        <p:nvSpPr>
          <p:cNvPr id="5" name="Date Placeholder 4"/>
          <p:cNvSpPr>
            <a:spLocks noGrp="1"/>
          </p:cNvSpPr>
          <p:nvPr>
            <p:ph type="dt" sz="half" idx="11"/>
          </p:nvPr>
        </p:nvSpPr>
        <p:spPr>
          <a:xfrm>
            <a:off x="9664262" y="6472858"/>
            <a:ext cx="1302717" cy="350630"/>
          </a:xfrm>
        </p:spPr>
        <p:txBody>
          <a:bodyPr/>
          <a:lstStyle/>
          <a:p>
            <a:fld id="{680381CD-5519-6F4B-A70D-C0DB24136884}" type="datetime1">
              <a:rPr lang="en-US" smtClean="0">
                <a:solidFill>
                  <a:schemeClr val="tx1"/>
                </a:solidFill>
              </a:rPr>
              <a:pPr/>
              <a:t>7/23/2019</a:t>
            </a:fld>
            <a:endParaRPr lang="en-US" dirty="0">
              <a:solidFill>
                <a:schemeClr val="tx1"/>
              </a:solidFill>
            </a:endParaRPr>
          </a:p>
        </p:txBody>
      </p:sp>
      <p:sp>
        <p:nvSpPr>
          <p:cNvPr id="6" name="Rectangle 5"/>
          <p:cNvSpPr/>
          <p:nvPr/>
        </p:nvSpPr>
        <p:spPr>
          <a:xfrm>
            <a:off x="520259" y="5637998"/>
            <a:ext cx="11481241" cy="646844"/>
          </a:xfrm>
          <a:prstGeom prst="rect">
            <a:avLst/>
          </a:prstGeom>
        </p:spPr>
        <p:txBody>
          <a:bodyPr wrap="square">
            <a:spAutoFit/>
          </a:bodyPr>
          <a:lstStyle/>
          <a:p>
            <a:pPr>
              <a:lnSpc>
                <a:spcPct val="110000"/>
              </a:lnSpc>
            </a:pPr>
            <a:r>
              <a:rPr lang="en-US" dirty="0"/>
              <a:t>Advancing Policies for Quality Malnutrition Care in Older Adults, 2017, </a:t>
            </a:r>
            <a:r>
              <a:rPr lang="en-US" sz="1600" u="sng" dirty="0">
                <a:hlinkClick r:id="rId3">
                  <a:extLst>
                    <a:ext uri="{A12FA001-AC4F-418D-AE19-62706E023703}">
                      <ahyp:hlinkClr xmlns:ahyp="http://schemas.microsoft.com/office/drawing/2018/hyperlinkcolor" val="tx"/>
                    </a:ext>
                  </a:extLst>
                </a:hlinkClick>
              </a:rPr>
              <a:t>http://www.defeatmalnutrition.today/sites/default/files/documents/2017%20Malnutrition%20Legislative%20Toolkit_PRINT.pdf</a:t>
            </a:r>
            <a:r>
              <a:rPr lang="en-US" sz="1600" dirty="0"/>
              <a:t> </a:t>
            </a:r>
          </a:p>
        </p:txBody>
      </p:sp>
      <p:graphicFrame>
        <p:nvGraphicFramePr>
          <p:cNvPr id="11" name="Diagram 10"/>
          <p:cNvGraphicFramePr/>
          <p:nvPr>
            <p:extLst>
              <p:ext uri="{D42A27DB-BD31-4B8C-83A1-F6EECF244321}">
                <p14:modId xmlns:p14="http://schemas.microsoft.com/office/powerpoint/2010/main" val="3628331051"/>
              </p:ext>
            </p:extLst>
          </p:nvPr>
        </p:nvGraphicFramePr>
        <p:xfrm>
          <a:off x="520259" y="1943100"/>
          <a:ext cx="11157391" cy="3162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36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2EC06-1D35-4F9C-950C-E2475E2099E4}"/>
              </a:ext>
            </a:extLst>
          </p:cNvPr>
          <p:cNvPicPr>
            <a:picLocks noChangeAspect="1"/>
          </p:cNvPicPr>
          <p:nvPr/>
        </p:nvPicPr>
        <p:blipFill rotWithShape="1">
          <a:blip r:embed="rId3"/>
          <a:srcRect/>
          <a:stretch/>
        </p:blipFill>
        <p:spPr>
          <a:xfrm>
            <a:off x="1960884" y="18530"/>
            <a:ext cx="8734124" cy="1678507"/>
          </a:xfrm>
          <a:prstGeom prst="rect">
            <a:avLst/>
          </a:prstGeom>
        </p:spPr>
      </p:pic>
      <p:sp>
        <p:nvSpPr>
          <p:cNvPr id="4" name="Text Placeholder 3">
            <a:extLst>
              <a:ext uri="{FF2B5EF4-FFF2-40B4-BE49-F238E27FC236}">
                <a16:creationId xmlns:a16="http://schemas.microsoft.com/office/drawing/2014/main" id="{895BD478-3EC0-469A-A40E-D38F4FEF4013}"/>
              </a:ext>
            </a:extLst>
          </p:cNvPr>
          <p:cNvSpPr>
            <a:spLocks noGrp="1"/>
          </p:cNvSpPr>
          <p:nvPr>
            <p:ph type="body" sz="quarter" idx="10"/>
          </p:nvPr>
        </p:nvSpPr>
        <p:spPr/>
        <p:txBody>
          <a:bodyPr/>
          <a:lstStyle/>
          <a:p>
            <a:r>
              <a:rPr lang="en-US" dirty="0"/>
              <a:t>Division of Aging Services</a:t>
            </a:r>
          </a:p>
          <a:p>
            <a:endParaRPr lang="en-US" dirty="0"/>
          </a:p>
        </p:txBody>
      </p:sp>
      <p:sp>
        <p:nvSpPr>
          <p:cNvPr id="5" name="Date Placeholder 4">
            <a:extLst>
              <a:ext uri="{FF2B5EF4-FFF2-40B4-BE49-F238E27FC236}">
                <a16:creationId xmlns:a16="http://schemas.microsoft.com/office/drawing/2014/main" id="{109C2445-DAE7-45F6-8395-71541F6F04AE}"/>
              </a:ext>
            </a:extLst>
          </p:cNvPr>
          <p:cNvSpPr>
            <a:spLocks noGrp="1"/>
          </p:cNvSpPr>
          <p:nvPr>
            <p:ph type="dt" sz="half" idx="11"/>
          </p:nvPr>
        </p:nvSpPr>
        <p:spPr/>
        <p:txBody>
          <a:bodyPr/>
          <a:lstStyle/>
          <a:p>
            <a:fld id="{680381CD-5519-6F4B-A70D-C0DB24136884}" type="datetime1">
              <a:rPr lang="en-US" smtClean="0"/>
              <a:pPr/>
              <a:t>7/23/2019</a:t>
            </a:fld>
            <a:endParaRPr lang="en-US" dirty="0"/>
          </a:p>
        </p:txBody>
      </p:sp>
      <p:pic>
        <p:nvPicPr>
          <p:cNvPr id="7" name="Picture 6">
            <a:extLst>
              <a:ext uri="{FF2B5EF4-FFF2-40B4-BE49-F238E27FC236}">
                <a16:creationId xmlns:a16="http://schemas.microsoft.com/office/drawing/2014/main" id="{7D61CD9D-68F2-4210-9D4C-C3FDB131DFC0}"/>
              </a:ext>
            </a:extLst>
          </p:cNvPr>
          <p:cNvPicPr>
            <a:picLocks noChangeAspect="1"/>
          </p:cNvPicPr>
          <p:nvPr/>
        </p:nvPicPr>
        <p:blipFill rotWithShape="1">
          <a:blip r:embed="rId4"/>
          <a:srcRect l="6639" t="25801" r="4134" b="3870"/>
          <a:stretch/>
        </p:blipFill>
        <p:spPr>
          <a:xfrm>
            <a:off x="1960884" y="1644307"/>
            <a:ext cx="8599990" cy="4555683"/>
          </a:xfrm>
          <a:prstGeom prst="rect">
            <a:avLst/>
          </a:prstGeom>
        </p:spPr>
      </p:pic>
      <p:sp>
        <p:nvSpPr>
          <p:cNvPr id="8" name="Rectangle 7">
            <a:extLst>
              <a:ext uri="{FF2B5EF4-FFF2-40B4-BE49-F238E27FC236}">
                <a16:creationId xmlns:a16="http://schemas.microsoft.com/office/drawing/2014/main" id="{0816D2DB-AE03-4CA7-97CF-119B296A5BB7}"/>
              </a:ext>
            </a:extLst>
          </p:cNvPr>
          <p:cNvSpPr/>
          <p:nvPr/>
        </p:nvSpPr>
        <p:spPr>
          <a:xfrm>
            <a:off x="581085" y="5941618"/>
            <a:ext cx="11481241" cy="516745"/>
          </a:xfrm>
          <a:prstGeom prst="rect">
            <a:avLst/>
          </a:prstGeom>
        </p:spPr>
        <p:txBody>
          <a:bodyPr wrap="square">
            <a:spAutoFit/>
          </a:bodyPr>
          <a:lstStyle/>
          <a:p>
            <a:pPr>
              <a:lnSpc>
                <a:spcPct val="110000"/>
              </a:lnSpc>
            </a:pPr>
            <a:r>
              <a:rPr lang="en-US" sz="1400" dirty="0"/>
              <a:t>Advancing Policies for Quality Malnutrition Care in Older Adults, 2017, </a:t>
            </a:r>
            <a:r>
              <a:rPr lang="en-US" sz="1200" u="sng" dirty="0">
                <a:hlinkClick r:id="rId5">
                  <a:extLst>
                    <a:ext uri="{A12FA001-AC4F-418D-AE19-62706E023703}">
                      <ahyp:hlinkClr xmlns:ahyp="http://schemas.microsoft.com/office/drawing/2018/hyperlinkcolor" val="tx"/>
                    </a:ext>
                  </a:extLst>
                </a:hlinkClick>
              </a:rPr>
              <a:t>http://www.defeatmalnutrition.today/sites/default/files/documents/2017%20Malnutrition%20Legislative%20Toolkit_PRINT.pdf</a:t>
            </a:r>
            <a:r>
              <a:rPr lang="en-US" sz="1200" dirty="0"/>
              <a:t> </a:t>
            </a:r>
          </a:p>
        </p:txBody>
      </p:sp>
      <p:sp>
        <p:nvSpPr>
          <p:cNvPr id="9" name="Rectangle 8">
            <a:extLst>
              <a:ext uri="{FF2B5EF4-FFF2-40B4-BE49-F238E27FC236}">
                <a16:creationId xmlns:a16="http://schemas.microsoft.com/office/drawing/2014/main" id="{EB094D69-5604-46A1-9C51-ECB795C58B9E}"/>
              </a:ext>
            </a:extLst>
          </p:cNvPr>
          <p:cNvSpPr/>
          <p:nvPr/>
        </p:nvSpPr>
        <p:spPr>
          <a:xfrm>
            <a:off x="1960884" y="1749012"/>
            <a:ext cx="6106670" cy="4192606"/>
          </a:xfrm>
          <a:prstGeom prst="rect">
            <a:avLst/>
          </a:prstGeom>
          <a:noFill/>
          <a:ln w="69850">
            <a:solidFill>
              <a:srgbClr val="9CE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8C6801E-0155-4F68-A14C-FA328D261037}"/>
              </a:ext>
            </a:extLst>
          </p:cNvPr>
          <p:cNvSpPr/>
          <p:nvPr/>
        </p:nvSpPr>
        <p:spPr>
          <a:xfrm>
            <a:off x="8194876" y="1697037"/>
            <a:ext cx="2365998" cy="4396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149129"/>
      </p:ext>
    </p:extLst>
  </p:cSld>
  <p:clrMapOvr>
    <a:masterClrMapping/>
  </p:clrMapOvr>
</p:sld>
</file>

<file path=ppt/theme/theme1.xml><?xml version="1.0" encoding="utf-8"?>
<a:theme xmlns:a="http://schemas.openxmlformats.org/drawingml/2006/main" name="Office Theme">
  <a:themeElements>
    <a:clrScheme name="DHS Color Palette">
      <a:dk1>
        <a:srgbClr val="000000"/>
      </a:dk1>
      <a:lt1>
        <a:srgbClr val="FFFFFF"/>
      </a:lt1>
      <a:dk2>
        <a:srgbClr val="44546A"/>
      </a:dk2>
      <a:lt2>
        <a:srgbClr val="E7E6E6"/>
      </a:lt2>
      <a:accent1>
        <a:srgbClr val="085959"/>
      </a:accent1>
      <a:accent2>
        <a:srgbClr val="4DADB0"/>
      </a:accent2>
      <a:accent3>
        <a:srgbClr val="D68119"/>
      </a:accent3>
      <a:accent4>
        <a:srgbClr val="A0CD4D"/>
      </a:accent4>
      <a:accent5>
        <a:srgbClr val="676898"/>
      </a:accent5>
      <a:accent6>
        <a:srgbClr val="A8D9E2"/>
      </a:accent6>
      <a:hlink>
        <a:srgbClr val="D4EB8D"/>
      </a:hlink>
      <a:folHlink>
        <a:srgbClr val="F6B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8386</TotalTime>
  <Words>1714</Words>
  <Application>Microsoft Office PowerPoint</Application>
  <PresentationFormat>Widescreen</PresentationFormat>
  <Paragraphs>252</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TimesNewRoman</vt:lpstr>
      <vt:lpstr>Office Theme</vt:lpstr>
      <vt:lpstr>Identifying and Addressing Malnutrition in Older Adults:  A Social Model Approach</vt:lpstr>
      <vt:lpstr>PowerPoint Presentation</vt:lpstr>
      <vt:lpstr>Overview</vt:lpstr>
      <vt:lpstr>Malnutrition diagnosis</vt:lpstr>
      <vt:lpstr>Malnutrition diagnosis</vt:lpstr>
      <vt:lpstr>Malnutrition diagnosis</vt:lpstr>
      <vt:lpstr>Malnutrition Occurs in Different Contexts</vt:lpstr>
      <vt:lpstr>Malnutrition is a Critical Public Health and Safety Issue</vt:lpstr>
      <vt:lpstr>PowerPoint Presentation</vt:lpstr>
      <vt:lpstr>PowerPoint Presentation</vt:lpstr>
      <vt:lpstr>Cost of disease-associated malnutrition in Georgia?</vt:lpstr>
      <vt:lpstr>What does malnutrition look like?</vt:lpstr>
      <vt:lpstr>Nutrition Focused Physical Exam: Macronutrient Deficiencies</vt:lpstr>
      <vt:lpstr>Nutrition Focused Physical Exam: Macronutrient Deficiencies </vt:lpstr>
      <vt:lpstr>Nutrition Focused Physical Exam: Micronutrient Deficiencies </vt:lpstr>
      <vt:lpstr>Nutrition Focused Physical Exam: Micronutrient Deficiencies </vt:lpstr>
      <vt:lpstr>Once malnutrition is identified, how can it be addressed?</vt:lpstr>
      <vt:lpstr>Current Initiatives</vt:lpstr>
      <vt:lpstr>Level 1: Individual</vt:lpstr>
      <vt:lpstr>Level 2: Interpersonal</vt:lpstr>
      <vt:lpstr>Level 3: Organizational</vt:lpstr>
      <vt:lpstr>Level 4:  Community </vt:lpstr>
      <vt:lpstr>Level 5: Policy </vt:lpstr>
      <vt:lpstr>Social Model: Future Directions</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Brown, Renae C.</cp:lastModifiedBy>
  <cp:revision>400</cp:revision>
  <cp:lastPrinted>2019-03-21T19:40:43Z</cp:lastPrinted>
  <dcterms:created xsi:type="dcterms:W3CDTF">2016-07-11T18:12:18Z</dcterms:created>
  <dcterms:modified xsi:type="dcterms:W3CDTF">2019-07-23T18:57:29Z</dcterms:modified>
</cp:coreProperties>
</file>