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303" r:id="rId4"/>
    <p:sldId id="305" r:id="rId5"/>
    <p:sldId id="304" r:id="rId6"/>
    <p:sldId id="306" r:id="rId7"/>
    <p:sldId id="307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381"/>
    <a:srgbClr val="BC9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694"/>
  </p:normalViewPr>
  <p:slideViewPr>
    <p:cSldViewPr snapToGrid="0" snapToObjects="1">
      <p:cViewPr varScale="1">
        <p:scale>
          <a:sx n="90" d="100"/>
          <a:sy n="90" d="100"/>
        </p:scale>
        <p:origin x="232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234ED-2E0C-114D-A70F-D14BFF2B7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096EC8-2AB7-9F47-928B-EBC3EC464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8C53B-043A-D84D-8B56-1A546262B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EB4AB-7CF7-2741-AA93-DCBB35B57152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B0432-CC5F-BC46-8746-8E534DB0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EE041-0573-1C43-A375-EF47F335E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EB28-CC52-9341-8A4B-75500D1C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57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E816-3BC9-3646-B6D9-B20C31235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9668C0-ED70-574E-856B-1A806C631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87D8F-9E21-1145-9B6E-B6EB5E243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EB4AB-7CF7-2741-AA93-DCBB35B57152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BB548-5C48-584B-8DEA-5822F3B0B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5F3A-3AAD-5C4D-8E04-7B35D43F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EB28-CC52-9341-8A4B-75500D1C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7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50A97D-2B0B-3947-881B-69EF176B25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5ACEE9-A400-0144-98FC-89220F02D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EA618-B004-334E-AE45-434219AA9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EB4AB-7CF7-2741-AA93-DCBB35B57152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E2EDA-49ED-CE40-8376-A4E7ED73C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AC29C-0648-D24A-A0D8-C6EABF40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EB28-CC52-9341-8A4B-75500D1C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31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D116E-77D2-6A40-A92F-DDF61A223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13AB6-386A-074E-AB10-0CE2DE7D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9FFE1-6316-274B-A63E-39AD2A57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EB4AB-7CF7-2741-AA93-DCBB35B57152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42F3B-BEE3-644F-B8A3-4F5CECA52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6CB19-6022-9843-87FD-038539A8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EB28-CC52-9341-8A4B-75500D1C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4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9F637-4B88-604D-A69F-708A86B8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997B2-1573-CA46-B6DA-9962629C3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89501-8DC4-8446-BCAD-BF99CD050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EB4AB-7CF7-2741-AA93-DCBB35B57152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D338F-3373-5F4C-832E-2EB120CDE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0F2BF-D60A-1A43-90A7-FC5893081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EB28-CC52-9341-8A4B-75500D1C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21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9FB9-4320-0D47-AE5E-C2DCC3815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C6062-5C6E-E041-AB97-BC37D1DD2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1CFF70-E69E-E64C-948F-0D31DDF9C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FC20E-D302-DC4A-8E51-228BDE148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EB4AB-7CF7-2741-AA93-DCBB35B57152}" type="datetimeFigureOut">
              <a:rPr lang="en-US" smtClean="0"/>
              <a:t>7/22/19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4372A-F1AB-844F-8B59-B1AF3BD6B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45806-2E51-3C40-BECC-5B2116FFA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EB28-CC52-9341-8A4B-75500D1C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5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028D-81BE-484C-B4A2-1E7622CD5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4F8A9-8E3D-F241-839E-AEBC9C4CF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F7124-9CF5-6C40-B76E-16073C788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9BC65-549E-2943-9C2F-5721CF729D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B5D01C-3BE9-F84B-8BDA-EDE09DDAB0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269CAF-457A-A94B-88A0-87C49A584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EB4AB-7CF7-2741-AA93-DCBB35B57152}" type="datetimeFigureOut">
              <a:rPr lang="en-US" smtClean="0"/>
              <a:t>7/22/19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71075E-877B-234E-B8C2-89B698092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6B3D6E-0C09-2E44-9232-BA76A19FC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EB28-CC52-9341-8A4B-75500D1C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3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DEDA-7B16-2D46-BBBB-033E004FD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ECA3A8-F6CE-C740-A2BD-8FB30A38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EB4AB-7CF7-2741-AA93-DCBB35B57152}" type="datetimeFigureOut">
              <a:rPr lang="en-US" smtClean="0"/>
              <a:t>7/22/19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DE5745-84FC-8E42-B5C1-323A51C7D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FEBF8-9B1B-D246-B9D2-2461A5F5E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EB28-CC52-9341-8A4B-75500D1C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3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6E5236-7658-914C-9165-7BCDB2DE7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EB4AB-7CF7-2741-AA93-DCBB35B57152}" type="datetimeFigureOut">
              <a:rPr lang="en-US" smtClean="0"/>
              <a:t>7/22/19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6A6C3E-9440-FA42-8341-CA382B1E7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9B66C-202D-924B-BD61-93371165A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EB28-CC52-9341-8A4B-75500D1C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1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CCD9E-03FE-564F-BA99-9B8C1471D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E5C5B-A1C8-1A4A-AD23-4C4DF194D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B9FEA-F0F1-454D-BB92-B528C67A1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86191-F585-C54E-B8A3-FF3490CBD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EB4AB-7CF7-2741-AA93-DCBB35B57152}" type="datetimeFigureOut">
              <a:rPr lang="en-US" smtClean="0"/>
              <a:t>7/22/19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13F0A5-801A-4A40-B860-8DEA07E1B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183D6-1E68-B24B-90FD-39EBC8985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EB28-CC52-9341-8A4B-75500D1C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13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A1FA9-B0C7-024C-A5B6-93D3FD22A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7D8573-F55A-BC41-B7D5-FDC95F07E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5AE8B-D6A4-8540-8F82-7CB3972EF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A5A22-6D0B-ED43-B72F-D11245BB0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EB4AB-7CF7-2741-AA93-DCBB35B57152}" type="datetimeFigureOut">
              <a:rPr lang="en-US" smtClean="0"/>
              <a:t>7/22/19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5D5E1-C50A-BA4E-992B-5482088F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8EC1E-1D04-1F4C-9AF1-438A542F6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EB28-CC52-9341-8A4B-75500D1C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82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78B082-DDF4-864F-8C7A-6550076B1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EEBDC-26AA-924A-A538-48DE44507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5E9B4-D7E9-9F4D-A9BB-4D2D10501E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EB4AB-7CF7-2741-AA93-DCBB35B57152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06FEC-0ED0-F24D-BF23-DDF49C9F1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AA308-BBB6-5E4E-86F7-5889AA133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0EB28-CC52-9341-8A4B-75500D1C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5BD3DF-0FD1-7E4A-ACAA-AAED9A6D5EA0}"/>
              </a:ext>
            </a:extLst>
          </p:cNvPr>
          <p:cNvSpPr txBox="1"/>
          <p:nvPr/>
        </p:nvSpPr>
        <p:spPr>
          <a:xfrm>
            <a:off x="4843847" y="2632104"/>
            <a:ext cx="6512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381"/>
                </a:solidFill>
                <a:latin typeface="Corbel" panose="020B0503020204020204" pitchFamily="34" charset="0"/>
              </a:rPr>
              <a:t>Dementia Live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F24755-C667-D947-B3C5-9F5619BA3231}"/>
              </a:ext>
            </a:extLst>
          </p:cNvPr>
          <p:cNvSpPr/>
          <p:nvPr/>
        </p:nvSpPr>
        <p:spPr>
          <a:xfrm>
            <a:off x="0" y="0"/>
            <a:ext cx="2795753" cy="6858000"/>
          </a:xfrm>
          <a:prstGeom prst="rect">
            <a:avLst/>
          </a:prstGeom>
          <a:solidFill>
            <a:srgbClr val="BC9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252FA2-90FA-B749-9A3F-1C86B364E062}"/>
              </a:ext>
            </a:extLst>
          </p:cNvPr>
          <p:cNvSpPr/>
          <p:nvPr/>
        </p:nvSpPr>
        <p:spPr>
          <a:xfrm>
            <a:off x="1345325" y="1978572"/>
            <a:ext cx="2900855" cy="2900855"/>
          </a:xfrm>
          <a:prstGeom prst="ellipse">
            <a:avLst/>
          </a:prstGeom>
          <a:solidFill>
            <a:srgbClr val="00538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A4F91B9-8D6A-E54D-8ECC-081CBB86B306}"/>
              </a:ext>
            </a:extLst>
          </p:cNvPr>
          <p:cNvSpPr/>
          <p:nvPr/>
        </p:nvSpPr>
        <p:spPr>
          <a:xfrm>
            <a:off x="1252399" y="1885646"/>
            <a:ext cx="3086705" cy="3086705"/>
          </a:xfrm>
          <a:prstGeom prst="ellipse">
            <a:avLst/>
          </a:prstGeom>
          <a:noFill/>
          <a:ln w="38100">
            <a:solidFill>
              <a:srgbClr val="0053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B7D2623-B746-BA46-A56D-AB65ABBDC00D}"/>
              </a:ext>
            </a:extLst>
          </p:cNvPr>
          <p:cNvCxnSpPr>
            <a:cxnSpLocks/>
          </p:cNvCxnSpPr>
          <p:nvPr/>
        </p:nvCxnSpPr>
        <p:spPr>
          <a:xfrm>
            <a:off x="5335134" y="3656090"/>
            <a:ext cx="5529439" cy="0"/>
          </a:xfrm>
          <a:prstGeom prst="line">
            <a:avLst/>
          </a:prstGeom>
          <a:ln w="25400">
            <a:solidFill>
              <a:srgbClr val="0053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51E505E-F109-014E-91B1-92340094BE3B}"/>
              </a:ext>
            </a:extLst>
          </p:cNvPr>
          <p:cNvSpPr txBox="1"/>
          <p:nvPr/>
        </p:nvSpPr>
        <p:spPr>
          <a:xfrm>
            <a:off x="4678111" y="3914507"/>
            <a:ext cx="6843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5381"/>
                </a:solidFill>
                <a:latin typeface="Corbel" panose="020B0503020204020204" pitchFamily="34" charset="0"/>
              </a:rPr>
              <a:t>Evoking change through empowering experiences</a:t>
            </a:r>
            <a:endParaRPr lang="en-US" sz="2400" dirty="0">
              <a:solidFill>
                <a:srgbClr val="005381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35B8830-5A2F-DD4A-A775-45D722386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405" y="2690676"/>
            <a:ext cx="2014692" cy="1476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778F49-CBFF-8340-9FB9-27D33A22C033}"/>
              </a:ext>
            </a:extLst>
          </p:cNvPr>
          <p:cNvSpPr txBox="1"/>
          <p:nvPr/>
        </p:nvSpPr>
        <p:spPr>
          <a:xfrm>
            <a:off x="2992725" y="5684455"/>
            <a:ext cx="6429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5381"/>
                </a:solidFill>
                <a:latin typeface="Corbel" panose="020B0503020204020204" pitchFamily="34" charset="0"/>
              </a:rPr>
              <a:t>Laura Ellen Christian, SVP of Engagement &amp; Dementia Training</a:t>
            </a:r>
          </a:p>
          <a:p>
            <a:r>
              <a:rPr lang="en-US" b="1" dirty="0">
                <a:solidFill>
                  <a:srgbClr val="005381"/>
                </a:solidFill>
                <a:latin typeface="Corbel" panose="020B0503020204020204" pitchFamily="34" charset="0"/>
              </a:rPr>
              <a:t>Susan Robbins, Regional Director of Dementia Training </a:t>
            </a:r>
          </a:p>
          <a:p>
            <a:r>
              <a:rPr lang="en-US" b="1" dirty="0">
                <a:solidFill>
                  <a:srgbClr val="005381"/>
                </a:solidFill>
                <a:latin typeface="Corbel" panose="020B0503020204020204" pitchFamily="34" charset="0"/>
              </a:rPr>
              <a:t>Ann Germany, Area External Business Director</a:t>
            </a:r>
            <a:endParaRPr lang="en-US" dirty="0">
              <a:solidFill>
                <a:srgbClr val="00538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305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303B23-1822-7847-9C91-AC1CCE10074E}"/>
              </a:ext>
            </a:extLst>
          </p:cNvPr>
          <p:cNvSpPr/>
          <p:nvPr/>
        </p:nvSpPr>
        <p:spPr>
          <a:xfrm>
            <a:off x="1" y="0"/>
            <a:ext cx="3954162" cy="6858000"/>
          </a:xfrm>
          <a:prstGeom prst="rect">
            <a:avLst/>
          </a:prstGeom>
          <a:solidFill>
            <a:srgbClr val="0053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A57D5E-21E6-E443-A93B-D1AB607E3FD9}"/>
              </a:ext>
            </a:extLst>
          </p:cNvPr>
          <p:cNvSpPr txBox="1"/>
          <p:nvPr/>
        </p:nvSpPr>
        <p:spPr>
          <a:xfrm>
            <a:off x="368038" y="2105561"/>
            <a:ext cx="3153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</a:rPr>
              <a:t>How are you feeling?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921765-FE0E-9545-97A5-AEEC4BF29940}"/>
              </a:ext>
            </a:extLst>
          </p:cNvPr>
          <p:cNvCxnSpPr/>
          <p:nvPr/>
        </p:nvCxnSpPr>
        <p:spPr>
          <a:xfrm>
            <a:off x="764663" y="3966846"/>
            <a:ext cx="236014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0315D84A-4FA5-2A4F-B4F0-3BD69B2CE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131" y="4981798"/>
            <a:ext cx="1541204" cy="1129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7462C1-E4FA-8147-8F69-5DFEEEB52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907" y="993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05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BF2639-D445-C84B-8A17-8236E3766277}"/>
              </a:ext>
            </a:extLst>
          </p:cNvPr>
          <p:cNvSpPr/>
          <p:nvPr/>
        </p:nvSpPr>
        <p:spPr>
          <a:xfrm>
            <a:off x="1" y="0"/>
            <a:ext cx="3954162" cy="6858000"/>
          </a:xfrm>
          <a:prstGeom prst="rect">
            <a:avLst/>
          </a:prstGeom>
          <a:solidFill>
            <a:srgbClr val="0053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764B41-B1D8-1940-9167-0F73C57DD36A}"/>
              </a:ext>
            </a:extLst>
          </p:cNvPr>
          <p:cNvSpPr txBox="1"/>
          <p:nvPr/>
        </p:nvSpPr>
        <p:spPr>
          <a:xfrm>
            <a:off x="247137" y="2531575"/>
            <a:ext cx="3459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rbel" panose="020B0503020204020204" pitchFamily="34" charset="0"/>
              </a:rPr>
              <a:t>Dementia </a:t>
            </a:r>
            <a:br>
              <a:rPr lang="en-US" sz="3200" b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Corbel" panose="020B0503020204020204" pitchFamily="34" charset="0"/>
              </a:rPr>
              <a:t>Tip Guide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38B17F-0367-2E44-B800-F7C2A3572209}"/>
              </a:ext>
            </a:extLst>
          </p:cNvPr>
          <p:cNvCxnSpPr/>
          <p:nvPr/>
        </p:nvCxnSpPr>
        <p:spPr>
          <a:xfrm>
            <a:off x="832396" y="4178935"/>
            <a:ext cx="236014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F74DD905-2899-7F46-BC74-A39620CC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76" y="914400"/>
            <a:ext cx="38735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14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BF2639-D445-C84B-8A17-8236E3766277}"/>
              </a:ext>
            </a:extLst>
          </p:cNvPr>
          <p:cNvSpPr/>
          <p:nvPr/>
        </p:nvSpPr>
        <p:spPr>
          <a:xfrm>
            <a:off x="0" y="0"/>
            <a:ext cx="3954162" cy="6858000"/>
          </a:xfrm>
          <a:prstGeom prst="rect">
            <a:avLst/>
          </a:prstGeom>
          <a:solidFill>
            <a:srgbClr val="0053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764B41-B1D8-1940-9167-0F73C57DD36A}"/>
              </a:ext>
            </a:extLst>
          </p:cNvPr>
          <p:cNvSpPr txBox="1"/>
          <p:nvPr/>
        </p:nvSpPr>
        <p:spPr>
          <a:xfrm>
            <a:off x="247137" y="2242207"/>
            <a:ext cx="3459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rbel" panose="020B0503020204020204" pitchFamily="34" charset="0"/>
              </a:rPr>
              <a:t>Dementia Live </a:t>
            </a:r>
            <a:br>
              <a:rPr lang="en-US" sz="3200" b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Corbel" panose="020B0503020204020204" pitchFamily="34" charset="0"/>
              </a:rPr>
              <a:t>in Action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38B17F-0367-2E44-B800-F7C2A3572209}"/>
              </a:ext>
            </a:extLst>
          </p:cNvPr>
          <p:cNvCxnSpPr/>
          <p:nvPr/>
        </p:nvCxnSpPr>
        <p:spPr>
          <a:xfrm>
            <a:off x="832396" y="3889567"/>
            <a:ext cx="236014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E0A1AAC-1530-9941-B67B-B406EC0652B6}"/>
              </a:ext>
            </a:extLst>
          </p:cNvPr>
          <p:cNvSpPr/>
          <p:nvPr/>
        </p:nvSpPr>
        <p:spPr>
          <a:xfrm>
            <a:off x="4411547" y="328889"/>
            <a:ext cx="7533316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47 DL Coaches Trained</a:t>
            </a:r>
            <a:br>
              <a:rPr lang="en-US" sz="3000" dirty="0"/>
            </a:br>
            <a:endParaRPr lang="en-US" sz="3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175+ staff through DL Experience</a:t>
            </a:r>
            <a:br>
              <a:rPr lang="en-US" sz="3000" dirty="0"/>
            </a:br>
            <a:endParaRPr lang="en-US" sz="3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80 Engagement and Maintenance Directors used DL to experience challenges of residents on buses</a:t>
            </a:r>
            <a:br>
              <a:rPr lang="en-US" sz="3000" dirty="0"/>
            </a:br>
            <a:endParaRPr lang="en-US" sz="3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150+ community members (caregivers, professionals, first responders) through DL Experience</a:t>
            </a:r>
            <a:br>
              <a:rPr lang="en-US" sz="3000" dirty="0"/>
            </a:br>
            <a:endParaRPr lang="en-US" sz="3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DL in rolling suitcases for easy access</a:t>
            </a:r>
          </a:p>
        </p:txBody>
      </p:sp>
      <p:pic>
        <p:nvPicPr>
          <p:cNvPr id="10" name="Picture 9" descr="A drawing of a person&#10;&#10;Description automatically generated">
            <a:extLst>
              <a:ext uri="{FF2B5EF4-FFF2-40B4-BE49-F238E27FC236}">
                <a16:creationId xmlns:a16="http://schemas.microsoft.com/office/drawing/2014/main" id="{E7B4B874-FBA7-4B4D-A5DF-2EDE83E10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29" y="4459710"/>
            <a:ext cx="2716063" cy="70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72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982458-E0D4-4044-AD5B-C135F2CBD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084"/>
          <a:stretch/>
        </p:blipFill>
        <p:spPr>
          <a:xfrm>
            <a:off x="2569704" y="235743"/>
            <a:ext cx="7052591" cy="63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97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0097D8-2F3A-1B46-931A-3AFE2B5FF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875"/>
          <a:stretch/>
        </p:blipFill>
        <p:spPr>
          <a:xfrm>
            <a:off x="2501842" y="164306"/>
            <a:ext cx="7188316" cy="652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09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128062-9E49-2A46-B178-F88232B57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917"/>
          <a:stretch/>
        </p:blipFill>
        <p:spPr>
          <a:xfrm>
            <a:off x="1956797" y="278606"/>
            <a:ext cx="8278406" cy="63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62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3;&#10;&#13;&#10;Description automatically generated">
            <a:extLst>
              <a:ext uri="{FF2B5EF4-FFF2-40B4-BE49-F238E27FC236}">
                <a16:creationId xmlns:a16="http://schemas.microsoft.com/office/drawing/2014/main" id="{966FC3FA-ECA9-7F48-B2F1-301964968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60" t="2191" r="22826" b="10119"/>
          <a:stretch/>
        </p:blipFill>
        <p:spPr>
          <a:xfrm>
            <a:off x="5972756" y="0"/>
            <a:ext cx="62192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D60080-47DB-0B42-9B5E-94D778565A2E}"/>
              </a:ext>
            </a:extLst>
          </p:cNvPr>
          <p:cNvSpPr txBox="1"/>
          <p:nvPr/>
        </p:nvSpPr>
        <p:spPr>
          <a:xfrm>
            <a:off x="304215" y="2688165"/>
            <a:ext cx="536557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5381"/>
                </a:solidFill>
                <a:latin typeface="Corbel" panose="020B0503020204020204" pitchFamily="34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C9FF43-B398-9B47-B6B5-8F960014DE56}"/>
              </a:ext>
            </a:extLst>
          </p:cNvPr>
          <p:cNvCxnSpPr>
            <a:cxnSpLocks/>
          </p:cNvCxnSpPr>
          <p:nvPr/>
        </p:nvCxnSpPr>
        <p:spPr>
          <a:xfrm>
            <a:off x="461963" y="3769788"/>
            <a:ext cx="5067300" cy="0"/>
          </a:xfrm>
          <a:prstGeom prst="line">
            <a:avLst/>
          </a:prstGeom>
          <a:ln w="25400">
            <a:solidFill>
              <a:srgbClr val="0053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C18154B-9B8C-1644-8876-1E663E86D29F}"/>
              </a:ext>
            </a:extLst>
          </p:cNvPr>
          <p:cNvSpPr txBox="1"/>
          <p:nvPr/>
        </p:nvSpPr>
        <p:spPr>
          <a:xfrm>
            <a:off x="1835883" y="1649525"/>
            <a:ext cx="2302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5381"/>
                </a:solidFill>
                <a:latin typeface="Corbel" panose="020B0503020204020204" pitchFamily="34" charset="0"/>
              </a:rPr>
              <a:t>Thank you!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9C1610A-A0AC-694D-875F-F92B83463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653" y="4851412"/>
            <a:ext cx="1730961" cy="126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64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49</Words>
  <Application>Microsoft Macintosh PowerPoint</Application>
  <PresentationFormat>Widescreen</PresentationFormat>
  <Paragraphs>15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Corbel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Shelley Pierson</dc:creator>
  <cp:lastModifiedBy>lchristian@arborcompany.onmicrosoft.com</cp:lastModifiedBy>
  <cp:revision>15</cp:revision>
  <cp:lastPrinted>2019-06-03T21:18:59Z</cp:lastPrinted>
  <dcterms:created xsi:type="dcterms:W3CDTF">2019-06-03T12:24:31Z</dcterms:created>
  <dcterms:modified xsi:type="dcterms:W3CDTF">2019-07-22T12:39:45Z</dcterms:modified>
</cp:coreProperties>
</file>